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4"/>
  </p:notesMasterIdLst>
  <p:sldIdLst>
    <p:sldId id="403" r:id="rId5"/>
    <p:sldId id="306" r:id="rId6"/>
    <p:sldId id="427" r:id="rId7"/>
    <p:sldId id="352" r:id="rId8"/>
    <p:sldId id="380" r:id="rId9"/>
    <p:sldId id="381" r:id="rId10"/>
    <p:sldId id="387" r:id="rId11"/>
    <p:sldId id="335" r:id="rId12"/>
    <p:sldId id="310" r:id="rId13"/>
    <p:sldId id="336" r:id="rId15"/>
    <p:sldId id="418" r:id="rId16"/>
    <p:sldId id="419" r:id="rId17"/>
    <p:sldId id="425" r:id="rId18"/>
    <p:sldId id="426" r:id="rId19"/>
    <p:sldId id="400" r:id="rId20"/>
    <p:sldId id="347" r:id="rId21"/>
    <p:sldId id="404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lvl="0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4572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D28FA"/>
    <a:srgbClr val="3C85E6"/>
    <a:srgbClr val="6600CC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-594" y="-78"/>
      </p:cViewPr>
      <p:guideLst>
        <p:guide orient="horz" pos="214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84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gs" Target="tags/tag18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5602" name="页眉占位符 2560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 noProof="1" dirty="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3" name="日期占位符 2560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 noProof="1" dirty="0"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6" name="幻灯片图像占位符 25603"/>
          <p:cNvSpPr>
            <a:spLocks noRo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2560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5606" name="页脚占位符 2560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 dirty="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7" name="灯片编号占位符 2560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</a:defRPr>
    </a:lvl1pPr>
    <a:lvl2pPr lvl="1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</a:defRPr>
    </a:lvl2pPr>
    <a:lvl3pPr lvl="2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</a:defRPr>
    </a:lvl3pPr>
    <a:lvl4pPr lvl="3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</a:defRPr>
    </a:lvl4pPr>
    <a:lvl5pPr lvl="4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image" Target="../media/image3.png"/><Relationship Id="rId6" Type="http://schemas.openxmlformats.org/officeDocument/2006/relationships/tags" Target="../tags/tag18.xml"/><Relationship Id="rId5" Type="http://schemas.openxmlformats.org/officeDocument/2006/relationships/image" Target="../media/image2.png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2" Type="http://schemas.openxmlformats.org/officeDocument/2006/relationships/tags" Target="../tags/tag23.xml"/><Relationship Id="rId11" Type="http://schemas.openxmlformats.org/officeDocument/2006/relationships/tags" Target="../tags/tag22.xml"/><Relationship Id="rId10" Type="http://schemas.openxmlformats.org/officeDocument/2006/relationships/tags" Target="../tags/tag21.xm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34.xml"/><Relationship Id="rId7" Type="http://schemas.openxmlformats.org/officeDocument/2006/relationships/image" Target="../media/image3.png"/><Relationship Id="rId6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5" Type="http://schemas.openxmlformats.org/officeDocument/2006/relationships/tags" Target="../tags/tag40.xml"/><Relationship Id="rId14" Type="http://schemas.openxmlformats.org/officeDocument/2006/relationships/tags" Target="../tags/tag39.xml"/><Relationship Id="rId13" Type="http://schemas.openxmlformats.org/officeDocument/2006/relationships/tags" Target="../tags/tag38.xml"/><Relationship Id="rId12" Type="http://schemas.openxmlformats.org/officeDocument/2006/relationships/tags" Target="../tags/tag37.xml"/><Relationship Id="rId11" Type="http://schemas.openxmlformats.org/officeDocument/2006/relationships/tags" Target="../tags/tag36.xml"/><Relationship Id="rId10" Type="http://schemas.openxmlformats.org/officeDocument/2006/relationships/tags" Target="../tags/tag35.xm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image" Target="../media/image3.png"/><Relationship Id="rId6" Type="http://schemas.openxmlformats.org/officeDocument/2006/relationships/tags" Target="../tags/tag44.xml"/><Relationship Id="rId5" Type="http://schemas.openxmlformats.org/officeDocument/2006/relationships/image" Target="../media/image2.png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5" Type="http://schemas.openxmlformats.org/officeDocument/2006/relationships/tags" Target="../tags/tag52.xml"/><Relationship Id="rId14" Type="http://schemas.openxmlformats.org/officeDocument/2006/relationships/tags" Target="../tags/tag51.xml"/><Relationship Id="rId13" Type="http://schemas.openxmlformats.org/officeDocument/2006/relationships/tags" Target="../tags/tag50.xml"/><Relationship Id="rId12" Type="http://schemas.openxmlformats.org/officeDocument/2006/relationships/tags" Target="../tags/tag49.xml"/><Relationship Id="rId11" Type="http://schemas.openxmlformats.org/officeDocument/2006/relationships/tags" Target="../tags/tag48.xml"/><Relationship Id="rId10" Type="http://schemas.openxmlformats.org/officeDocument/2006/relationships/tags" Target="../tags/tag47.xml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tags" Target="../tags/tag64.xml"/><Relationship Id="rId7" Type="http://schemas.openxmlformats.org/officeDocument/2006/relationships/image" Target="../media/image3.png"/><Relationship Id="rId6" Type="http://schemas.openxmlformats.org/officeDocument/2006/relationships/tags" Target="../tags/tag63.xml"/><Relationship Id="rId5" Type="http://schemas.openxmlformats.org/officeDocument/2006/relationships/image" Target="../media/image2.png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3" Type="http://schemas.openxmlformats.org/officeDocument/2006/relationships/tags" Target="../tags/tag69.xml"/><Relationship Id="rId12" Type="http://schemas.openxmlformats.org/officeDocument/2006/relationships/tags" Target="../tags/tag68.xml"/><Relationship Id="rId11" Type="http://schemas.openxmlformats.org/officeDocument/2006/relationships/tags" Target="../tags/tag67.xml"/><Relationship Id="rId10" Type="http://schemas.openxmlformats.org/officeDocument/2006/relationships/tags" Target="../tags/tag66.xm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image" Target="../media/image3.png"/><Relationship Id="rId6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image" Target="../media/image3.png"/><Relationship Id="rId6" Type="http://schemas.openxmlformats.org/officeDocument/2006/relationships/tags" Target="../tags/tag82.xml"/><Relationship Id="rId5" Type="http://schemas.openxmlformats.org/officeDocument/2006/relationships/image" Target="../media/image2.png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image" Target="../media/image1.jpeg"/><Relationship Id="rId16" Type="http://schemas.openxmlformats.org/officeDocument/2006/relationships/tags" Target="../tags/tag100.xml"/><Relationship Id="rId15" Type="http://schemas.openxmlformats.org/officeDocument/2006/relationships/tags" Target="../tags/tag99.xml"/><Relationship Id="rId14" Type="http://schemas.openxmlformats.org/officeDocument/2006/relationships/tags" Target="../tags/tag98.xml"/><Relationship Id="rId13" Type="http://schemas.openxmlformats.org/officeDocument/2006/relationships/tags" Target="../tags/tag97.xml"/><Relationship Id="rId12" Type="http://schemas.openxmlformats.org/officeDocument/2006/relationships/tags" Target="../tags/tag96.xml"/><Relationship Id="rId11" Type="http://schemas.openxmlformats.org/officeDocument/2006/relationships/tags" Target="../tags/tag95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106.xml"/><Relationship Id="rId8" Type="http://schemas.openxmlformats.org/officeDocument/2006/relationships/tags" Target="../tags/tag105.xml"/><Relationship Id="rId7" Type="http://schemas.openxmlformats.org/officeDocument/2006/relationships/tags" Target="../tags/tag104.xml"/><Relationship Id="rId6" Type="http://schemas.openxmlformats.org/officeDocument/2006/relationships/image" Target="../media/image3.png"/><Relationship Id="rId5" Type="http://schemas.openxmlformats.org/officeDocument/2006/relationships/tags" Target="../tags/tag103.xml"/><Relationship Id="rId4" Type="http://schemas.openxmlformats.org/officeDocument/2006/relationships/image" Target="../media/image2.png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0" Type="http://schemas.openxmlformats.org/officeDocument/2006/relationships/tags" Target="../tags/tag107.xml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image" Target="../media/image3.png"/><Relationship Id="rId6" Type="http://schemas.openxmlformats.org/officeDocument/2006/relationships/tags" Target="../tags/tag111.xml"/><Relationship Id="rId5" Type="http://schemas.openxmlformats.org/officeDocument/2006/relationships/image" Target="../media/image2.png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2" Type="http://schemas.openxmlformats.org/officeDocument/2006/relationships/tags" Target="../tags/tag116.xml"/><Relationship Id="rId11" Type="http://schemas.openxmlformats.org/officeDocument/2006/relationships/tags" Target="../tags/tag115.xml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3" Type="http://schemas.openxmlformats.org/officeDocument/2006/relationships/image" Target="../media/image3.png"/><Relationship Id="rId12" Type="http://schemas.openxmlformats.org/officeDocument/2006/relationships/tags" Target="../tags/tag126.xml"/><Relationship Id="rId11" Type="http://schemas.openxmlformats.org/officeDocument/2006/relationships/image" Target="../media/image2.png"/><Relationship Id="rId10" Type="http://schemas.openxmlformats.org/officeDocument/2006/relationships/tags" Target="../tags/tag125.xml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9" Type="http://schemas.openxmlformats.org/officeDocument/2006/relationships/tags" Target="../tags/tag132.xml"/><Relationship Id="rId8" Type="http://schemas.openxmlformats.org/officeDocument/2006/relationships/tags" Target="../tags/tag131.xml"/><Relationship Id="rId7" Type="http://schemas.openxmlformats.org/officeDocument/2006/relationships/image" Target="../media/image3.png"/><Relationship Id="rId6" Type="http://schemas.openxmlformats.org/officeDocument/2006/relationships/tags" Target="../tags/tag130.xml"/><Relationship Id="rId5" Type="http://schemas.openxmlformats.org/officeDocument/2006/relationships/image" Target="../media/image2.png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3" Type="http://schemas.openxmlformats.org/officeDocument/2006/relationships/tags" Target="../tags/tag136.xml"/><Relationship Id="rId12" Type="http://schemas.openxmlformats.org/officeDocument/2006/relationships/tags" Target="../tags/tag135.xml"/><Relationship Id="rId11" Type="http://schemas.openxmlformats.org/officeDocument/2006/relationships/tags" Target="../tags/tag134.xml"/><Relationship Id="rId10" Type="http://schemas.openxmlformats.org/officeDocument/2006/relationships/tags" Target="../tags/tag133.xm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9" Type="http://schemas.openxmlformats.org/officeDocument/2006/relationships/tags" Target="../tags/tag142.xml"/><Relationship Id="rId8" Type="http://schemas.openxmlformats.org/officeDocument/2006/relationships/tags" Target="../tags/tag141.xml"/><Relationship Id="rId7" Type="http://schemas.openxmlformats.org/officeDocument/2006/relationships/image" Target="../media/image6.png"/><Relationship Id="rId6" Type="http://schemas.openxmlformats.org/officeDocument/2006/relationships/tags" Target="../tags/tag140.xml"/><Relationship Id="rId5" Type="http://schemas.openxmlformats.org/officeDocument/2006/relationships/image" Target="../media/image2.png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3" Type="http://schemas.openxmlformats.org/officeDocument/2006/relationships/tags" Target="../tags/tag146.xml"/><Relationship Id="rId12" Type="http://schemas.openxmlformats.org/officeDocument/2006/relationships/tags" Target="../tags/tag145.xml"/><Relationship Id="rId11" Type="http://schemas.openxmlformats.org/officeDocument/2006/relationships/tags" Target="../tags/tag144.xml"/><Relationship Id="rId10" Type="http://schemas.openxmlformats.org/officeDocument/2006/relationships/tags" Target="../tags/tag143.xml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tags" Target="../tags/tag150.xml"/><Relationship Id="rId6" Type="http://schemas.openxmlformats.org/officeDocument/2006/relationships/image" Target="../media/image7.png"/><Relationship Id="rId5" Type="http://schemas.openxmlformats.org/officeDocument/2006/relationships/tags" Target="../tags/tag149.xml"/><Relationship Id="rId4" Type="http://schemas.openxmlformats.org/officeDocument/2006/relationships/image" Target="../media/image2.png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5" Type="http://schemas.openxmlformats.org/officeDocument/2006/relationships/tags" Target="../tags/tag158.xml"/><Relationship Id="rId14" Type="http://schemas.openxmlformats.org/officeDocument/2006/relationships/tags" Target="../tags/tag157.xml"/><Relationship Id="rId13" Type="http://schemas.openxmlformats.org/officeDocument/2006/relationships/tags" Target="../tags/tag156.xml"/><Relationship Id="rId12" Type="http://schemas.openxmlformats.org/officeDocument/2006/relationships/tags" Target="../tags/tag155.xml"/><Relationship Id="rId11" Type="http://schemas.openxmlformats.org/officeDocument/2006/relationships/tags" Target="../tags/tag154.xml"/><Relationship Id="rId10" Type="http://schemas.openxmlformats.org/officeDocument/2006/relationships/tags" Target="../tags/tag153.xml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2" Type="http://schemas.openxmlformats.org/officeDocument/2006/relationships/image" Target="../media/image3.png"/><Relationship Id="rId11" Type="http://schemas.openxmlformats.org/officeDocument/2006/relationships/tags" Target="../tags/tag167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直接连接符 40"/>
          <p:cNvCxnSpPr/>
          <p:nvPr userDrawn="1">
            <p:custDataLst>
              <p:tags r:id="rId3"/>
            </p:custDataLst>
          </p:nvPr>
        </p:nvCxnSpPr>
        <p:spPr>
          <a:xfrm>
            <a:off x="2928000" y="3789000"/>
            <a:ext cx="6336000" cy="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: 圆角 5"/>
          <p:cNvSpPr/>
          <p:nvPr userDrawn="1">
            <p:custDataLst>
              <p:tags r:id="rId4"/>
            </p:custDataLst>
          </p:nvPr>
        </p:nvSpPr>
        <p:spPr>
          <a:xfrm>
            <a:off x="2711243" y="1800225"/>
            <a:ext cx="6806434" cy="3048000"/>
          </a:xfrm>
          <a:prstGeom prst="roundRect">
            <a:avLst/>
          </a:prstGeom>
          <a:noFill/>
          <a:ln w="76200">
            <a:solidFill>
              <a:schemeClr val="bg1"/>
            </a:solidFill>
          </a:ln>
          <a:effectLst>
            <a:outerShdw dist="114300" dir="2700000" algn="tl" rotWithShape="0">
              <a:schemeClr val="accent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2774845" y="2442879"/>
            <a:ext cx="6705913" cy="1184531"/>
          </a:xfrm>
        </p:spPr>
        <p:txBody>
          <a:bodyPr vert="horz" lIns="90000" tIns="46800" rIns="90000" bIns="468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600" b="1" i="0" u="none" strike="noStrike" kern="1200" cap="none" spc="600" normalizeH="0" baseline="0" noProof="1" dirty="0">
                <a:solidFill>
                  <a:schemeClr val="bg1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uFillTx/>
                <a:latin typeface="Arial" panose="020B0604020202020204" pitchFamily="34" charset="0"/>
                <a:ea typeface="汉仪乐喵体W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23" name="文本占位符 22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3320670" y="3944487"/>
            <a:ext cx="1620000" cy="468000"/>
          </a:xfrm>
        </p:spPr>
        <p:txBody>
          <a:bodyPr lIns="90000" tIns="46800" rIns="90000" bIns="46800" anchor="ctr">
            <a:normAutofit/>
          </a:bodyPr>
          <a:lstStyle>
            <a:lvl1pPr marL="0" indent="0" algn="ctr">
              <a:buNone/>
              <a:defRPr sz="2000" b="1" baseline="0">
                <a:solidFill>
                  <a:schemeClr val="accent6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5317802" y="3956744"/>
            <a:ext cx="1620000" cy="468000"/>
          </a:xfrm>
        </p:spPr>
        <p:txBody>
          <a:bodyPr lIns="90000" tIns="46800" rIns="90000" bIns="46800" anchor="ctr">
            <a:normAutofit/>
          </a:bodyPr>
          <a:lstStyle>
            <a:lvl1pPr marL="0" indent="0" algn="ctr">
              <a:buNone/>
              <a:defRPr sz="2000" b="1" baseline="0">
                <a:solidFill>
                  <a:schemeClr val="accent6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15" hasCustomPrompt="1"/>
            <p:custDataLst>
              <p:tags r:id="rId11"/>
            </p:custDataLst>
          </p:nvPr>
        </p:nvSpPr>
        <p:spPr>
          <a:xfrm>
            <a:off x="7314933" y="3969000"/>
            <a:ext cx="1620000" cy="468000"/>
          </a:xfrm>
        </p:spPr>
        <p:txBody>
          <a:bodyPr lIns="90000" tIns="46800" rIns="90000" bIns="46800" anchor="ctr">
            <a:normAutofit/>
          </a:bodyPr>
          <a:lstStyle>
            <a:lvl1pPr marL="0" indent="0" algn="ctr">
              <a:buNone/>
              <a:defRPr sz="2000" b="1" baseline="0">
                <a:solidFill>
                  <a:schemeClr val="accent6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cxnSp>
        <p:nvCxnSpPr>
          <p:cNvPr id="8" name="直接连接符 7"/>
          <p:cNvCxnSpPr/>
          <p:nvPr userDrawn="1">
            <p:custDataLst>
              <p:tags r:id="rId12"/>
            </p:custDataLst>
          </p:nvPr>
        </p:nvCxnSpPr>
        <p:spPr>
          <a:xfrm>
            <a:off x="5878195" y="2429510"/>
            <a:ext cx="287020" cy="0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>
            <p:custDataLst>
              <p:tags r:id="rId13"/>
            </p:custDataLst>
          </p:nvPr>
        </p:nvCxnSpPr>
        <p:spPr>
          <a:xfrm>
            <a:off x="5039995" y="2348865"/>
            <a:ext cx="161290" cy="161290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>
            <p:custDataLst>
              <p:tags r:id="rId14"/>
            </p:custDataLst>
          </p:nvPr>
        </p:nvCxnSpPr>
        <p:spPr>
          <a:xfrm>
            <a:off x="7806055" y="2348865"/>
            <a:ext cx="161290" cy="161290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>
            <p:custDataLst>
              <p:tags r:id="rId15"/>
            </p:custDataLst>
          </p:nvPr>
        </p:nvCxnSpPr>
        <p:spPr>
          <a:xfrm>
            <a:off x="6842125" y="2429510"/>
            <a:ext cx="287020" cy="0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>
            <p:custDataLst>
              <p:tags r:id="rId16"/>
            </p:custDataLst>
          </p:nvPr>
        </p:nvCxnSpPr>
        <p:spPr>
          <a:xfrm>
            <a:off x="4152265" y="2348865"/>
            <a:ext cx="161290" cy="161290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76200" dir="2700000" algn="tl" rotWithShape="0">
              <a:srgbClr val="2A4F6D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2" name="矩形 11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3"/>
          <p:cNvSpPr/>
          <p:nvPr userDrawn="1">
            <p:custDataLst>
              <p:tags r:id="rId3"/>
            </p:custDataLst>
          </p:nvPr>
        </p:nvSpPr>
        <p:spPr>
          <a:xfrm>
            <a:off x="3031672" y="2882706"/>
            <a:ext cx="1409700" cy="1398050"/>
          </a:xfrm>
          <a:prstGeom prst="roundRect">
            <a:avLst/>
          </a:prstGeom>
          <a:noFill/>
          <a:ln w="76200">
            <a:solidFill>
              <a:schemeClr val="bg1"/>
            </a:solidFill>
          </a:ln>
          <a:effectLst>
            <a:outerShdw blurRad="12700" dist="127000" dir="2700000" algn="tl" rotWithShape="0">
              <a:schemeClr val="accent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4709562" y="2565001"/>
            <a:ext cx="5490437" cy="957492"/>
          </a:xfrm>
        </p:spPr>
        <p:txBody>
          <a:bodyPr lIns="90000" tIns="46800" rIns="90000" bIns="0" anchor="b" anchorCtr="0">
            <a:normAutofit/>
          </a:bodyPr>
          <a:lstStyle>
            <a:lvl1pPr>
              <a:defRPr sz="4800" u="none" strike="noStrike" kern="1200" cap="none" spc="300" normalizeH="0" baseline="0">
                <a:solidFill>
                  <a:schemeClr val="bg1"/>
                </a:solidFill>
                <a:effectLst>
                  <a:outerShdw dist="152400" dir="2700000" algn="ctr" rotWithShape="0">
                    <a:schemeClr val="accent1">
                      <a:lumMod val="50000"/>
                    </a:schemeClr>
                  </a:outerShdw>
                </a:effectLst>
                <a:uFillTx/>
                <a:latin typeface="Arial" panose="020B0604020202020204" pitchFamily="34" charset="0"/>
                <a:ea typeface="汉仪乐喵体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8"/>
            </p:custDataLst>
          </p:nvPr>
        </p:nvSpPr>
        <p:spPr>
          <a:xfrm>
            <a:off x="4709563" y="3581731"/>
            <a:ext cx="5490436" cy="1071269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bg1"/>
                </a:solidFill>
                <a:effectLst>
                  <a:outerShdw dist="152400" dir="2700000" algn="ctr" rotWithShape="0">
                    <a:schemeClr val="accent1">
                      <a:lumMod val="50000"/>
                    </a:schemeClr>
                  </a:outerShdw>
                </a:effectLst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0" name="矩形 9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pic>
        <p:nvPicPr>
          <p:cNvPr id="8" name="图片 7"/>
          <p:cNvPicPr>
            <a:picLocks noChangeAspect="1"/>
          </p:cNvPicPr>
          <p:nvPr userDrawn="1">
            <p:custDataLst>
              <p:tags r:id="rId8"/>
            </p:custDataLst>
          </p:nvPr>
        </p:nvPicPr>
        <p:blipFill rotWithShape="1">
          <a:blip r:embed="rId9" cstate="screen"/>
          <a:srcRect/>
          <a:stretch>
            <a:fillRect/>
          </a:stretch>
        </p:blipFill>
        <p:spPr>
          <a:xfrm>
            <a:off x="10716011" y="5856729"/>
            <a:ext cx="1340756" cy="96937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11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2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3" name="矩形 12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438941" y="1845000"/>
            <a:ext cx="9314118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2" name="矩形 11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1" name="矩形 1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11" name="矩形 10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末尾幻灯片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/>
          <p:cNvSpPr/>
          <p:nvPr userDrawn="1">
            <p:custDataLst>
              <p:tags r:id="rId3"/>
            </p:custDataLst>
          </p:nvPr>
        </p:nvSpPr>
        <p:spPr>
          <a:xfrm>
            <a:off x="3689350" y="2120900"/>
            <a:ext cx="4813300" cy="2616200"/>
          </a:xfrm>
          <a:prstGeom prst="roundRect">
            <a:avLst/>
          </a:prstGeom>
          <a:noFill/>
          <a:ln w="76200">
            <a:solidFill>
              <a:schemeClr val="bg1"/>
            </a:solidFill>
          </a:ln>
          <a:effectLst>
            <a:outerShdw blurRad="12700" dist="127000" dir="2700000" algn="tl" rotWithShape="0">
              <a:srgbClr val="2A4F6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cxnSp>
        <p:nvCxnSpPr>
          <p:cNvPr id="8" name="直接连接符 7"/>
          <p:cNvCxnSpPr/>
          <p:nvPr userDrawn="1">
            <p:custDataLst>
              <p:tags r:id="rId4"/>
            </p:custDataLst>
          </p:nvPr>
        </p:nvCxnSpPr>
        <p:spPr>
          <a:xfrm>
            <a:off x="4512000" y="2475426"/>
            <a:ext cx="161574" cy="161574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88900" dir="2700000" algn="tl" rotWithShape="0">
              <a:schemeClr val="accent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 userDrawn="1">
            <p:custDataLst>
              <p:tags r:id="rId5"/>
            </p:custDataLst>
          </p:nvPr>
        </p:nvGrpSpPr>
        <p:grpSpPr>
          <a:xfrm>
            <a:off x="7464848" y="2475426"/>
            <a:ext cx="287152" cy="161574"/>
            <a:chOff x="4383231" y="2187926"/>
            <a:chExt cx="287152" cy="161574"/>
          </a:xfrm>
          <a:effectLst>
            <a:outerShdw dist="88900" dir="2700000" algn="tl" rotWithShape="0">
              <a:schemeClr val="accent1">
                <a:lumMod val="50000"/>
              </a:schemeClr>
            </a:outerShdw>
          </a:effectLst>
        </p:grpSpPr>
        <p:cxnSp>
          <p:nvCxnSpPr>
            <p:cNvPr id="11" name="直接连接符 10"/>
            <p:cNvCxnSpPr/>
            <p:nvPr>
              <p:custDataLst>
                <p:tags r:id="rId6"/>
              </p:custDataLst>
            </p:nvPr>
          </p:nvCxnSpPr>
          <p:spPr>
            <a:xfrm>
              <a:off x="4383231" y="2187926"/>
              <a:ext cx="161574" cy="161574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>
              <p:custDataLst>
                <p:tags r:id="rId7"/>
              </p:custDataLst>
            </p:nvPr>
          </p:nvCxnSpPr>
          <p:spPr>
            <a:xfrm flipH="1">
              <a:off x="4508809" y="2187926"/>
              <a:ext cx="161574" cy="161574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直接连接符 12"/>
          <p:cNvCxnSpPr/>
          <p:nvPr userDrawn="1">
            <p:custDataLst>
              <p:tags r:id="rId8"/>
            </p:custDataLst>
          </p:nvPr>
        </p:nvCxnSpPr>
        <p:spPr>
          <a:xfrm>
            <a:off x="5529622" y="2475426"/>
            <a:ext cx="161574" cy="161574"/>
          </a:xfrm>
          <a:prstGeom prst="line">
            <a:avLst/>
          </a:prstGeom>
          <a:ln w="53975">
            <a:solidFill>
              <a:schemeClr val="bg1"/>
            </a:solidFill>
          </a:ln>
          <a:effectLst>
            <a:outerShdw dist="88900" dir="2700000" algn="tl" rotWithShape="0">
              <a:schemeClr val="accent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4085006" y="2704781"/>
            <a:ext cx="4170994" cy="1158772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7200" spc="600" baseline="0">
                <a:solidFill>
                  <a:schemeClr val="bg1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ea typeface="汉仪乐喵体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4085006" y="3933000"/>
            <a:ext cx="4170994" cy="472858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bg1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uFillTx/>
                <a:ea typeface="幼圆" panose="020105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>
            <p:custDataLst>
              <p:tags r:id="rId14"/>
            </p:custDataLst>
          </p:nvPr>
        </p:nvGrpSpPr>
        <p:grpSpPr>
          <a:xfrm>
            <a:off x="6512348" y="2475426"/>
            <a:ext cx="287152" cy="161574"/>
            <a:chOff x="4383231" y="2187926"/>
            <a:chExt cx="287152" cy="161574"/>
          </a:xfrm>
          <a:effectLst>
            <a:outerShdw dist="88900" dir="2700000" algn="tl" rotWithShape="0">
              <a:schemeClr val="accent1">
                <a:lumMod val="50000"/>
              </a:schemeClr>
            </a:outerShdw>
          </a:effectLst>
        </p:grpSpPr>
        <p:cxnSp>
          <p:nvCxnSpPr>
            <p:cNvPr id="5" name="直接连接符 4"/>
            <p:cNvCxnSpPr/>
            <p:nvPr>
              <p:custDataLst>
                <p:tags r:id="rId15"/>
              </p:custDataLst>
            </p:nvPr>
          </p:nvCxnSpPr>
          <p:spPr>
            <a:xfrm>
              <a:off x="4383231" y="2187926"/>
              <a:ext cx="161574" cy="161574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>
              <p:custDataLst>
                <p:tags r:id="rId16"/>
              </p:custDataLst>
            </p:nvPr>
          </p:nvCxnSpPr>
          <p:spPr>
            <a:xfrm flipH="1">
              <a:off x="4508809" y="2187926"/>
              <a:ext cx="161574" cy="161574"/>
            </a:xfrm>
            <a:prstGeom prst="line">
              <a:avLst/>
            </a:prstGeom>
            <a:ln w="539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用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20000" y="142007"/>
            <a:ext cx="11716906" cy="6686847"/>
            <a:chOff x="120000" y="142007"/>
            <a:chExt cx="11716906" cy="6686847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120000" y="142007"/>
              <a:ext cx="687632" cy="68763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 rotWithShape="1">
            <a:blip r:embed="rId6" cstate="screen"/>
            <a:srcRect b="-3260"/>
            <a:stretch>
              <a:fillRect/>
            </a:stretch>
          </p:blipFill>
          <p:spPr>
            <a:xfrm rot="19899878">
              <a:off x="11122967" y="5793367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pic>
          <p:nvPicPr>
            <p:cNvPr id="12" name="图片 11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8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9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6" name="组合 5"/>
          <p:cNvGrpSpPr/>
          <p:nvPr userDrawn="1">
            <p:custDataLst>
              <p:tags r:id="rId9"/>
            </p:custDataLst>
          </p:nvPr>
        </p:nvGrpSpPr>
        <p:grpSpPr>
          <a:xfrm>
            <a:off x="142199" y="186789"/>
            <a:ext cx="11984344" cy="6552411"/>
            <a:chOff x="142199" y="186789"/>
            <a:chExt cx="11984344" cy="6552411"/>
          </a:xfrm>
        </p:grpSpPr>
        <p:pic>
          <p:nvPicPr>
            <p:cNvPr id="10" name="图片 9"/>
            <p:cNvPicPr>
              <a:picLocks noChangeAspect="1"/>
            </p:cNvPicPr>
            <p:nvPr userDrawn="1">
              <p:custDataLst>
                <p:tags r:id="rId10"/>
              </p:custDataLst>
            </p:nvPr>
          </p:nvPicPr>
          <p:blipFill rotWithShape="1">
            <a:blip r:embed="rId11" cstate="screen"/>
            <a:srcRect/>
            <a:stretch>
              <a:fillRect/>
            </a:stretch>
          </p:blipFill>
          <p:spPr>
            <a:xfrm>
              <a:off x="142199" y="5857200"/>
              <a:ext cx="882001" cy="882000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12"/>
              </p:custDataLst>
            </p:nvPr>
          </p:nvPicPr>
          <p:blipFill rotWithShape="1">
            <a:blip r:embed="rId13" cstate="screen"/>
            <a:srcRect b="-3260"/>
            <a:stretch>
              <a:fillRect/>
            </a:stretch>
          </p:blipFill>
          <p:spPr>
            <a:xfrm rot="14817697">
              <a:off x="11251830" y="26015"/>
              <a:ext cx="713939" cy="1035487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120000" y="142007"/>
            <a:ext cx="11716906" cy="6686847"/>
            <a:chOff x="120000" y="142007"/>
            <a:chExt cx="11716906" cy="6686847"/>
          </a:xfrm>
        </p:grpSpPr>
        <p:pic>
          <p:nvPicPr>
            <p:cNvPr id="13" name="图片 12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>
              <a:off x="120000" y="142007"/>
              <a:ext cx="687632" cy="687631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b="-3260"/>
            <a:stretch>
              <a:fillRect/>
            </a:stretch>
          </p:blipFill>
          <p:spPr>
            <a:xfrm rot="19899878">
              <a:off x="11122967" y="5793367"/>
              <a:ext cx="713939" cy="103548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>
            <a:off x="11003410" y="105758"/>
            <a:ext cx="1149929" cy="1244842"/>
            <a:chOff x="10776000" y="-47842"/>
            <a:chExt cx="1414374" cy="1531114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 rotWithShape="1">
            <a:blip r:embed="rId5" cstate="screen"/>
            <a:srcRect/>
            <a:stretch>
              <a:fillRect/>
            </a:stretch>
          </p:blipFill>
          <p:spPr>
            <a:xfrm rot="1788786">
              <a:off x="11110373" y="403272"/>
              <a:ext cx="1080001" cy="1080000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 rotWithShape="1">
            <a:blip r:embed="rId7" cstate="screen"/>
            <a:srcRect t="-3122"/>
            <a:stretch>
              <a:fillRect/>
            </a:stretch>
          </p:blipFill>
          <p:spPr>
            <a:xfrm>
              <a:off x="10776000" y="-47842"/>
              <a:ext cx="828736" cy="104132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3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组合 78"/>
          <p:cNvGrpSpPr/>
          <p:nvPr userDrawn="1">
            <p:custDataLst>
              <p:tags r:id="rId2"/>
            </p:custDataLst>
          </p:nvPr>
        </p:nvGrpSpPr>
        <p:grpSpPr>
          <a:xfrm>
            <a:off x="10581731" y="5776300"/>
            <a:ext cx="1457738" cy="1066000"/>
            <a:chOff x="10398060" y="5600633"/>
            <a:chExt cx="1793940" cy="1311854"/>
          </a:xfrm>
        </p:grpSpPr>
        <p:pic>
          <p:nvPicPr>
            <p:cNvPr id="80" name="图片 79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 cstate="screen"/>
            <a:srcRect/>
            <a:stretch>
              <a:fillRect/>
            </a:stretch>
          </p:blipFill>
          <p:spPr>
            <a:xfrm>
              <a:off x="11111999" y="5600633"/>
              <a:ext cx="1080001" cy="1080000"/>
            </a:xfrm>
            <a:prstGeom prst="rect">
              <a:avLst/>
            </a:prstGeom>
          </p:spPr>
        </p:pic>
        <p:pic>
          <p:nvPicPr>
            <p:cNvPr id="81" name="图片 80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 rotWithShape="1">
            <a:blip r:embed="rId6" cstate="screen"/>
            <a:srcRect b="-3260"/>
            <a:stretch>
              <a:fillRect/>
            </a:stretch>
          </p:blipFill>
          <p:spPr>
            <a:xfrm>
              <a:off x="10398060" y="5877000"/>
              <a:ext cx="713939" cy="1035487"/>
            </a:xfrm>
            <a:prstGeom prst="rect">
              <a:avLst/>
            </a:prstGeom>
          </p:spPr>
        </p:pic>
      </p:grpSp>
      <p:sp>
        <p:nvSpPr>
          <p:cNvPr id="10" name="矩形 9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solidFill>
                <a:schemeClr val="tx2"/>
              </a:solidFill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4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5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>
            <p:custDataLst>
              <p:tags r:id="rId8"/>
            </p:custDataLst>
          </p:nvPr>
        </p:nvGrpSpPr>
        <p:grpSpPr>
          <a:xfrm>
            <a:off x="336000" y="119571"/>
            <a:ext cx="11383619" cy="6843039"/>
            <a:chOff x="336000" y="119571"/>
            <a:chExt cx="11383619" cy="6843039"/>
          </a:xfrm>
        </p:grpSpPr>
        <p:pic>
          <p:nvPicPr>
            <p:cNvPr id="14" name="图片 13"/>
            <p:cNvPicPr>
              <a:picLocks noChangeAspect="1"/>
            </p:cNvPicPr>
            <p:nvPr userDrawn="1">
              <p:custDataLst>
                <p:tags r:id="rId9"/>
              </p:custDataLst>
            </p:nvPr>
          </p:nvPicPr>
          <p:blipFill rotWithShape="1">
            <a:blip r:embed="rId10" cstate="screen"/>
            <a:srcRect/>
            <a:stretch>
              <a:fillRect/>
            </a:stretch>
          </p:blipFill>
          <p:spPr>
            <a:xfrm>
              <a:off x="336000" y="119571"/>
              <a:ext cx="1342995" cy="1342993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 userDrawn="1">
              <p:custDataLst>
                <p:tags r:id="rId11"/>
              </p:custDataLst>
            </p:nvPr>
          </p:nvPicPr>
          <p:blipFill rotWithShape="1">
            <a:blip r:embed="rId12" cstate="screen"/>
            <a:srcRect b="-3260"/>
            <a:stretch>
              <a:fillRect/>
            </a:stretch>
          </p:blipFill>
          <p:spPr>
            <a:xfrm rot="19899878">
              <a:off x="10593115" y="5328744"/>
              <a:ext cx="1126504" cy="1633866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5" Type="http://schemas.openxmlformats.org/officeDocument/2006/relationships/theme" Target="../theme/theme3.xml"/><Relationship Id="rId24" Type="http://schemas.openxmlformats.org/officeDocument/2006/relationships/tags" Target="../tags/tag173.xml"/><Relationship Id="rId23" Type="http://schemas.openxmlformats.org/officeDocument/2006/relationships/tags" Target="../tags/tag172.xml"/><Relationship Id="rId22" Type="http://schemas.openxmlformats.org/officeDocument/2006/relationships/tags" Target="../tags/tag171.xml"/><Relationship Id="rId21" Type="http://schemas.openxmlformats.org/officeDocument/2006/relationships/tags" Target="../tags/tag170.xml"/><Relationship Id="rId20" Type="http://schemas.openxmlformats.org/officeDocument/2006/relationships/tags" Target="../tags/tag169.xml"/><Relationship Id="rId2" Type="http://schemas.openxmlformats.org/officeDocument/2006/relationships/slideLayout" Target="../slideLayouts/slideLayout24.xml"/><Relationship Id="rId19" Type="http://schemas.openxmlformats.org/officeDocument/2006/relationships/tags" Target="../tags/tag168.xml"/><Relationship Id="rId18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二级</a:t>
            </a:r>
            <a:endParaRPr lang="zh-CN" altLang="en-US" dirty="0"/>
          </a:p>
          <a:p>
            <a:pPr lvl="2" indent="-228600"/>
            <a:r>
              <a:rPr lang="zh-CN" altLang="en-US" dirty="0"/>
              <a:t>三级</a:t>
            </a:r>
            <a:endParaRPr lang="zh-CN" altLang="en-US" dirty="0"/>
          </a:p>
          <a:p>
            <a:pPr lvl="3" indent="-228600"/>
            <a:r>
              <a:rPr lang="zh-CN" altLang="en-US" dirty="0"/>
              <a:t>四级</a:t>
            </a:r>
            <a:endParaRPr lang="zh-CN" altLang="en-US" dirty="0"/>
          </a:p>
          <a:p>
            <a:pPr lvl="4" indent="-228600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 noProof="1" dirty="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30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457200" indent="-457200"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9144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3716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18288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2860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二级</a:t>
            </a:r>
            <a:endParaRPr lang="zh-CN" altLang="en-US" dirty="0"/>
          </a:p>
          <a:p>
            <a:pPr lvl="2" indent="-228600"/>
            <a:r>
              <a:rPr lang="zh-CN" altLang="en-US" dirty="0"/>
              <a:t>三级</a:t>
            </a:r>
            <a:endParaRPr lang="zh-CN" altLang="en-US" dirty="0"/>
          </a:p>
          <a:p>
            <a:pPr lvl="3" indent="-228600"/>
            <a:r>
              <a:rPr lang="zh-CN" altLang="en-US" dirty="0"/>
              <a:t>四级</a:t>
            </a:r>
            <a:endParaRPr lang="zh-CN" altLang="en-US" dirty="0"/>
          </a:p>
          <a:p>
            <a:pPr lvl="4" indent="-228600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 noProof="1" dirty="0">
                <a:solidFill>
                  <a:srgbClr val="898989"/>
                </a:solidFill>
                <a:ea typeface="宋体" panose="02010600030101010101" pitchFamily="2" charset="-122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30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457200" indent="-457200"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4572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9144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3716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18288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286000" indent="-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lvl="1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lvl="2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lvl="3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lvl="4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lvl="5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6pPr>
      <a:lvl7pPr marL="2971800" lvl="6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7pPr>
      <a:lvl8pPr marL="3429000" lvl="7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8pPr>
      <a:lvl9pPr marL="3886200" lvl="8" indent="-228600" algn="l" defTabSz="4572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9pPr>
    </p:bodyStyle>
    <p:otherStyle>
      <a:lvl1pPr marL="0" lvl="0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4572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7" Type="http://schemas.openxmlformats.org/officeDocument/2006/relationships/themeOverride" Target="../theme/themeOverride1.xml"/><Relationship Id="rId6" Type="http://schemas.openxmlformats.org/officeDocument/2006/relationships/tags" Target="../tags/tag178.xml"/><Relationship Id="rId5" Type="http://schemas.openxmlformats.org/officeDocument/2006/relationships/tags" Target="../tags/tag177.xml"/><Relationship Id="rId4" Type="http://schemas.openxmlformats.org/officeDocument/2006/relationships/tags" Target="../tags/tag176.xml"/><Relationship Id="rId3" Type="http://schemas.openxmlformats.org/officeDocument/2006/relationships/tags" Target="../tags/tag175.xml"/><Relationship Id="rId2" Type="http://schemas.openxmlformats.org/officeDocument/2006/relationships/tags" Target="../tags/tag174.xml"/><Relationship Id="rId1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3.xml"/><Relationship Id="rId5" Type="http://schemas.openxmlformats.org/officeDocument/2006/relationships/themeOverride" Target="../theme/themeOverride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" Type="http://schemas.openxmlformats.org/officeDocument/2006/relationships/tags" Target="../tags/tag179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zh-CN" altLang="en-US" sz="4400"/>
              <a:t>长方体和正方体的体积</a:t>
            </a:r>
            <a:endParaRPr lang="zh-CN" altLang="en-US" sz="440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4506595" y="1204595"/>
            <a:ext cx="4234180" cy="467995"/>
          </a:xfrm>
        </p:spPr>
        <p:txBody>
          <a:bodyPr>
            <a:normAutofit fontScale="85000"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青岛版五年级下册数学</a:t>
            </a:r>
            <a:endParaRPr lang="zh-CN" altLang="en-US" dirty="0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5"/>
            <p:custDataLst>
              <p:tags r:id="rId4"/>
            </p:custDataLst>
          </p:nvPr>
        </p:nvSpPr>
        <p:spPr>
          <a:xfrm>
            <a:off x="7328903" y="3944870"/>
            <a:ext cx="1620000" cy="468000"/>
          </a:xfrm>
        </p:spPr>
        <p:txBody>
          <a:bodyPr>
            <a:normAutofit lnSpcReduction="10000"/>
          </a:bodyPr>
          <a:lstStyle/>
          <a:p>
            <a:r>
              <a:rPr lang="zh-CN" altLang="en-US"/>
              <a:t>李老师</a:t>
            </a:r>
            <a:endParaRPr lang="zh-CN" altLang="en-US"/>
          </a:p>
        </p:txBody>
      </p:sp>
      <p:sp>
        <p:nvSpPr>
          <p:cNvPr id="3" name="文本占位符 10"/>
          <p:cNvSpPr>
            <a:spLocks noGrp="1"/>
          </p:cNvSpPr>
          <p:nvPr>
            <p:custDataLst>
              <p:tags r:id="rId5"/>
            </p:custDataLst>
          </p:nvPr>
        </p:nvSpPr>
        <p:spPr>
          <a:xfrm>
            <a:off x="3562985" y="3944620"/>
            <a:ext cx="4234180" cy="467995"/>
          </a:xfrm>
          <a:prstGeom prst="rect">
            <a:avLst/>
          </a:prstGeom>
        </p:spPr>
        <p:txBody>
          <a:bodyPr vert="horz" lIns="90000" tIns="46800" rIns="90000" bIns="46800" rtlCol="0" anchor="ctr">
            <a:normAutofit fontScale="85000"/>
          </a:bodyPr>
          <a:lstStyle>
            <a:lvl1pPr mar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b="1" u="none" strike="noStrike" kern="1200" cap="none" spc="150" normalizeH="0" baseline="0">
                <a:solidFill>
                  <a:schemeClr val="accent6"/>
                </a:solidFill>
                <a:effectLst>
                  <a:outerShdw dist="139700" dir="2700000" algn="ctr" rotWithShape="0">
                    <a:schemeClr val="accent1">
                      <a:lumMod val="50000"/>
                    </a:schemeClr>
                  </a:outerShdw>
                </a:effectLst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3D</a:t>
            </a:r>
            <a:r>
              <a:rPr lang="zh-CN" altLang="en-US" dirty="0"/>
              <a:t>打印创新课堂</a:t>
            </a:r>
            <a:endParaRPr lang="zh-CN" altLang="en-US" dirty="0"/>
          </a:p>
        </p:txBody>
      </p:sp>
    </p:spTree>
    <p:custDataLst>
      <p:tags r:id="rId6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2424113" y="1412875"/>
            <a:ext cx="7221537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 eaLnBrk="0" hangingPunct="0">
              <a:buClr>
                <a:schemeClr val="tx1"/>
              </a:buClr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如果用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V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表示正方体的体积，用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表示正方体的棱长，正方体的体积公式可以写成：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61443" name="Rectangle 14"/>
          <p:cNvSpPr/>
          <p:nvPr/>
        </p:nvSpPr>
        <p:spPr>
          <a:xfrm>
            <a:off x="2424113" y="5229225"/>
            <a:ext cx="7200900" cy="72009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正方体的体积公式也可以写成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:</a:t>
            </a:r>
            <a:r>
              <a:rPr lang="en-US" altLang="zh-CN" sz="32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 </a:t>
            </a:r>
            <a:r>
              <a:rPr lang="en-US" altLang="zh-CN" sz="34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V</a:t>
            </a:r>
            <a:r>
              <a:rPr lang="zh-CN" altLang="en-US" sz="3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＝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a</a:t>
            </a:r>
            <a:r>
              <a:rPr lang="en-US" altLang="zh-CN" sz="32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3</a:t>
            </a:r>
            <a:endParaRPr lang="en-US" altLang="zh-CN" sz="3200" b="1" baseline="300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3316" name="Rectangle 3"/>
          <p:cNvSpPr/>
          <p:nvPr/>
        </p:nvSpPr>
        <p:spPr>
          <a:xfrm>
            <a:off x="4448175" y="2565400"/>
            <a:ext cx="2808288" cy="72009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4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V</a:t>
            </a:r>
            <a:r>
              <a:rPr lang="zh-CN" altLang="en-US" sz="3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＝</a:t>
            </a:r>
            <a:r>
              <a:rPr lang="en-US" altLang="zh-CN" sz="34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a </a:t>
            </a:r>
            <a:r>
              <a:rPr lang="en-US" altLang="zh-CN" sz="3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·</a:t>
            </a:r>
            <a:r>
              <a:rPr lang="en-US" altLang="zh-CN" sz="34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 </a:t>
            </a:r>
            <a:r>
              <a:rPr lang="en-US" altLang="zh-CN" sz="34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a</a:t>
            </a:r>
            <a:r>
              <a:rPr lang="en-US" altLang="zh-CN" sz="34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 </a:t>
            </a:r>
            <a:r>
              <a:rPr lang="en-US" altLang="zh-CN" sz="34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·</a:t>
            </a:r>
            <a:r>
              <a:rPr lang="en-US" altLang="zh-CN" sz="3400" b="1" i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 a</a:t>
            </a:r>
            <a:r>
              <a:rPr lang="en-US" altLang="zh-CN" sz="3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 </a:t>
            </a:r>
            <a:r>
              <a:rPr lang="en-US" altLang="zh-CN" sz="3200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 </a:t>
            </a:r>
            <a:endParaRPr lang="en-US" altLang="zh-CN" sz="3200" b="1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1919288" y="3527425"/>
            <a:ext cx="5832475" cy="1414463"/>
            <a:chOff x="0" y="0"/>
            <a:chExt cx="3674" cy="891"/>
          </a:xfrm>
        </p:grpSpPr>
        <p:pic>
          <p:nvPicPr>
            <p:cNvPr id="17414" name="Picture 20" descr="男天使副本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960" cy="89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15" name="AutoShape 27"/>
            <p:cNvSpPr/>
            <p:nvPr/>
          </p:nvSpPr>
          <p:spPr>
            <a:xfrm>
              <a:off x="1043" y="136"/>
              <a:ext cx="2631" cy="573"/>
            </a:xfrm>
            <a:prstGeom prst="wedgeRoundRectCallout">
              <a:avLst>
                <a:gd name="adj1" fmla="val -58134"/>
                <a:gd name="adj2" fmla="val -15796"/>
                <a:gd name="adj3" fmla="val 16667"/>
              </a:avLst>
            </a:prstGeom>
            <a:solidFill>
              <a:srgbClr val="FFFFFF"/>
            </a:solidFill>
            <a:ln w="19050" cap="flat" cmpd="sng">
              <a:solidFill>
                <a:srgbClr val="33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defTabSz="914400">
                <a:lnSpc>
                  <a:spcPct val="120000"/>
                </a:lnSpc>
              </a:pPr>
              <a:r>
                <a:rPr lang="en-US" altLang="zh-CN" sz="2000" b="1" i="1" dirty="0">
                  <a:latin typeface="Times New Roman" panose="02020603050405020304" pitchFamily="18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a</a:t>
              </a:r>
              <a:r>
                <a:rPr lang="en-US" altLang="zh-CN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·</a:t>
              </a:r>
              <a:r>
                <a:rPr lang="en-US" altLang="zh-CN" sz="2000" b="1" i="1" dirty="0">
                  <a:latin typeface="Times New Roman" panose="02020603050405020304" pitchFamily="18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a</a:t>
              </a:r>
              <a:r>
                <a:rPr lang="en-US" altLang="zh-CN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·</a:t>
              </a:r>
              <a:r>
                <a:rPr lang="en-US" altLang="zh-CN" sz="2000" b="1" i="1" dirty="0">
                  <a:latin typeface="Times New Roman" panose="02020603050405020304" pitchFamily="18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a</a:t>
              </a:r>
              <a:r>
                <a:rPr lang="zh-CN" altLang="en-US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也可以写作“</a:t>
              </a:r>
              <a:r>
                <a:rPr lang="en-US" altLang="zh-CN" sz="2000" b="1" i="1" dirty="0">
                  <a:latin typeface="Times New Roman" panose="02020603050405020304" pitchFamily="18" charset="0"/>
                  <a:ea typeface="宋体" panose="02010600030101010101" pitchFamily="2" charset="-122"/>
                  <a:sym typeface="Calibri" panose="020F0502020204030204" pitchFamily="34" charset="0"/>
                </a:rPr>
                <a:t>a</a:t>
              </a:r>
              <a:r>
                <a:rPr lang="en-US" altLang="zh-CN" sz="2000" b="1" baseline="30000" dirty="0">
                  <a:latin typeface="Arial" panose="020B0604020202020204" pitchFamily="34" charset="0"/>
                  <a:ea typeface="宋体" panose="02010600030101010101" pitchFamily="2" charset="-122"/>
                  <a:sym typeface="Calibri" panose="020F0502020204030204" pitchFamily="34" charset="0"/>
                </a:rPr>
                <a:t>3</a:t>
              </a:r>
              <a:r>
                <a:rPr lang="en-US" altLang="zh-CN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”</a:t>
              </a:r>
              <a:r>
                <a:rPr lang="zh-CN" altLang="en-US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，读作“</a:t>
              </a:r>
              <a:r>
                <a:rPr lang="en-US" altLang="zh-CN" sz="2000" b="1" i="1" dirty="0">
                  <a:latin typeface="Times New Roman" panose="02020603050405020304" pitchFamily="18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a</a:t>
              </a:r>
              <a:r>
                <a:rPr lang="zh-CN" altLang="en-US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的立方”，表示</a:t>
              </a:r>
              <a:r>
                <a:rPr lang="en-US" altLang="zh-CN" sz="2000" b="1" dirty="0">
                  <a:latin typeface="Arial" panose="020B0604020202020204" pitchFamily="34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3</a:t>
              </a:r>
              <a:r>
                <a:rPr lang="zh-CN" altLang="en-US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个</a:t>
              </a:r>
              <a:r>
                <a:rPr lang="en-US" altLang="zh-CN" sz="2000" b="1" i="1" dirty="0">
                  <a:latin typeface="Times New Roman" panose="02020603050405020304" pitchFamily="18" charset="0"/>
                  <a:ea typeface="楷体_GB2312" panose="02010609030101010101" pitchFamily="49" charset="-122"/>
                  <a:sym typeface="Calibri" panose="020F0502020204030204" pitchFamily="34" charset="0"/>
                </a:rPr>
                <a:t>a</a:t>
              </a:r>
              <a:r>
                <a:rPr lang="zh-CN" altLang="en-US" sz="2000" b="1" dirty="0"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相乘。</a:t>
              </a:r>
              <a:endPara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endParaRPr>
            </a:p>
          </p:txBody>
        </p:sp>
      </p:grp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701800" y="352425"/>
            <a:ext cx="379412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二、探索新知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grpSp>
        <p:nvGrpSpPr>
          <p:cNvPr id="16394" name="组合 8"/>
          <p:cNvGrpSpPr/>
          <p:nvPr/>
        </p:nvGrpSpPr>
        <p:grpSpPr>
          <a:xfrm>
            <a:off x="7845743" y="2813685"/>
            <a:ext cx="1889125" cy="1906588"/>
            <a:chOff x="10843" y="6925"/>
            <a:chExt cx="2974" cy="3002"/>
          </a:xfrm>
        </p:grpSpPr>
        <p:pic>
          <p:nvPicPr>
            <p:cNvPr id="1639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43" y="6925"/>
              <a:ext cx="2974" cy="300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396" name="文本框 5"/>
            <p:cNvSpPr txBox="1"/>
            <p:nvPr/>
          </p:nvSpPr>
          <p:spPr>
            <a:xfrm>
              <a:off x="12578" y="8717"/>
              <a:ext cx="773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4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4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6397" name="文本框 6"/>
            <p:cNvSpPr txBox="1"/>
            <p:nvPr/>
          </p:nvSpPr>
          <p:spPr>
            <a:xfrm>
              <a:off x="11445" y="7657"/>
              <a:ext cx="773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4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4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6398" name="文本框 7"/>
            <p:cNvSpPr txBox="1"/>
            <p:nvPr/>
          </p:nvSpPr>
          <p:spPr>
            <a:xfrm>
              <a:off x="10895" y="8717"/>
              <a:ext cx="773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4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4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61443" grpId="0"/>
      <p:bldP spid="133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7" name="文本框 62466"/>
          <p:cNvSpPr txBox="1"/>
          <p:nvPr/>
        </p:nvSpPr>
        <p:spPr>
          <a:xfrm>
            <a:off x="3071813" y="1341438"/>
            <a:ext cx="6160770" cy="49149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长方体或正方体</a:t>
            </a:r>
            <a:r>
              <a:rPr lang="zh-CN" altLang="en-US" sz="26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</a:t>
            </a:r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的面积叫做</a:t>
            </a:r>
            <a:r>
              <a:rPr lang="zh-CN" altLang="en-US" sz="26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底面积</a:t>
            </a:r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。</a:t>
            </a:r>
            <a:endParaRPr lang="zh-CN" altLang="en-US" sz="26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grpSp>
        <p:nvGrpSpPr>
          <p:cNvPr id="19471" name="Group 4"/>
          <p:cNvGrpSpPr/>
          <p:nvPr/>
        </p:nvGrpSpPr>
        <p:grpSpPr>
          <a:xfrm>
            <a:off x="1847850" y="217488"/>
            <a:ext cx="5334000" cy="1414462"/>
            <a:chOff x="0" y="0"/>
            <a:chExt cx="3674" cy="891"/>
          </a:xfrm>
        </p:grpSpPr>
        <p:pic>
          <p:nvPicPr>
            <p:cNvPr id="19472" name="Picture 20" descr="男天使副本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960" cy="89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473" name="AutoShape 27"/>
            <p:cNvSpPr/>
            <p:nvPr/>
          </p:nvSpPr>
          <p:spPr>
            <a:xfrm>
              <a:off x="1043" y="136"/>
              <a:ext cx="2631" cy="573"/>
            </a:xfrm>
            <a:prstGeom prst="wedgeRoundRectCallout">
              <a:avLst>
                <a:gd name="adj1" fmla="val -58134"/>
                <a:gd name="adj2" fmla="val -15796"/>
                <a:gd name="adj3" fmla="val 16667"/>
              </a:avLst>
            </a:prstGeom>
            <a:solidFill>
              <a:srgbClr val="FFFFFF"/>
            </a:solidFill>
            <a:ln w="19050" cap="flat" cmpd="sng">
              <a:solidFill>
                <a:srgbClr val="33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defTabSz="914400">
                <a:lnSpc>
                  <a:spcPct val="120000"/>
                </a:lnSpc>
              </a:pPr>
              <a:r>
                <a:rPr lang="zh-CN" altLang="en-US" sz="2000" b="1" dirty="0">
                  <a:solidFill>
                    <a:schemeClr val="hlink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同学们，再告诉你们一个秘密吧</a:t>
              </a:r>
              <a:r>
                <a:rPr lang="en-US" altLang="zh-CN" sz="2000" b="1" dirty="0">
                  <a:solidFill>
                    <a:schemeClr val="hlink"/>
                  </a:solidFill>
                  <a:latin typeface="楷体_GB2312" panose="02010609030101010101" pitchFamily="49" charset="-122"/>
                  <a:ea typeface="楷体_GB2312" panose="02010609030101010101" pitchFamily="49" charset="-122"/>
                  <a:sym typeface="Calibri" panose="020F0502020204030204" pitchFamily="34" charset="0"/>
                </a:rPr>
                <a:t>----</a:t>
              </a:r>
              <a:endParaRPr lang="en-US" altLang="zh-CN" sz="2000" b="1" dirty="0">
                <a:solidFill>
                  <a:schemeClr val="hlink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endParaRPr>
            </a:p>
          </p:txBody>
        </p:sp>
      </p:grpSp>
      <p:pic>
        <p:nvPicPr>
          <p:cNvPr id="5" name="图片 5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480" y="1972310"/>
            <a:ext cx="8495665" cy="4528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8" name="文本框 62467"/>
          <p:cNvSpPr txBox="1"/>
          <p:nvPr/>
        </p:nvSpPr>
        <p:spPr>
          <a:xfrm>
            <a:off x="1903730" y="2592388"/>
            <a:ext cx="372364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长方体的体积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=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长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×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宽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×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高</a:t>
            </a:r>
            <a:endParaRPr lang="zh-CN" altLang="en-US" sz="24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0" name="文本框 62469"/>
          <p:cNvSpPr txBox="1"/>
          <p:nvPr/>
        </p:nvSpPr>
        <p:spPr>
          <a:xfrm>
            <a:off x="5826443" y="2592388"/>
            <a:ext cx="464185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正方体的体积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=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棱长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×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棱长</a:t>
            </a:r>
            <a:r>
              <a:rPr lang="en-US" altLang="zh-CN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×</a:t>
            </a: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棱长</a:t>
            </a:r>
            <a:endParaRPr lang="zh-CN" altLang="en-US" sz="24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1" name="文本框 62470"/>
          <p:cNvSpPr txBox="1"/>
          <p:nvPr/>
        </p:nvSpPr>
        <p:spPr>
          <a:xfrm>
            <a:off x="2622868" y="3781425"/>
            <a:ext cx="7266940" cy="49149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所以，长方体和正方体的体积也可以这样来计算</a:t>
            </a:r>
            <a:r>
              <a:rPr lang="en-US" altLang="zh-CN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:</a:t>
            </a:r>
            <a:endParaRPr lang="en-US" altLang="zh-CN" sz="26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2" name="文本框 62471"/>
          <p:cNvSpPr txBox="1"/>
          <p:nvPr/>
        </p:nvSpPr>
        <p:spPr>
          <a:xfrm>
            <a:off x="3080068" y="4335463"/>
            <a:ext cx="6016625" cy="491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zh-CN" altLang="en-US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长方体（或正方体）的体积</a:t>
            </a:r>
            <a:r>
              <a:rPr lang="en-US" altLang="zh-CN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=</a:t>
            </a:r>
            <a:r>
              <a:rPr lang="zh-CN" altLang="en-US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底面积</a:t>
            </a:r>
            <a:r>
              <a:rPr lang="en-US" altLang="zh-CN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×</a:t>
            </a:r>
            <a:r>
              <a:rPr lang="zh-CN" altLang="en-US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高</a:t>
            </a:r>
            <a:r>
              <a:rPr lang="zh-CN" altLang="en-US" sz="26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zh-CN" altLang="en-US" sz="26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3" name="文本框 62472"/>
          <p:cNvSpPr txBox="1"/>
          <p:nvPr/>
        </p:nvSpPr>
        <p:spPr>
          <a:xfrm>
            <a:off x="2816543" y="4846638"/>
            <a:ext cx="6676390" cy="49149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如果用</a:t>
            </a:r>
            <a:r>
              <a:rPr lang="en-US" altLang="zh-CN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S</a:t>
            </a:r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表示</a:t>
            </a:r>
            <a:r>
              <a:rPr lang="zh-CN" altLang="en-US" sz="26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底面积</a:t>
            </a:r>
            <a:r>
              <a:rPr lang="zh-CN" altLang="en-US" sz="2600" b="1" dirty="0">
                <a:latin typeface="Times New Roman" panose="02020603050405020304" pitchFamily="18" charset="0"/>
                <a:ea typeface="楷体_GB2312" panose="02010609030101010101" pitchFamily="49" charset="-122"/>
              </a:rPr>
              <a:t>，上面的公式可以写成：</a:t>
            </a:r>
            <a:endParaRPr lang="zh-CN" altLang="en-US" sz="2600" b="1" dirty="0"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4" name="文本框 62473"/>
          <p:cNvSpPr txBox="1"/>
          <p:nvPr/>
        </p:nvSpPr>
        <p:spPr>
          <a:xfrm>
            <a:off x="5505768" y="5335588"/>
            <a:ext cx="976630" cy="491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zh-CN" sz="2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V=Sh</a:t>
            </a:r>
            <a:endParaRPr lang="en-US" altLang="zh-CN" sz="2600" b="1" dirty="0">
              <a:solidFill>
                <a:srgbClr val="FF3300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5" name="文本框 62474"/>
          <p:cNvSpPr txBox="1"/>
          <p:nvPr/>
        </p:nvSpPr>
        <p:spPr>
          <a:xfrm>
            <a:off x="3896043" y="3290888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底面积</a:t>
            </a:r>
            <a:endParaRPr lang="zh-CN" altLang="en-US" sz="2400" b="1" dirty="0">
              <a:solidFill>
                <a:schemeClr val="hlink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6" name="直接连接符 62475"/>
          <p:cNvSpPr/>
          <p:nvPr/>
        </p:nvSpPr>
        <p:spPr>
          <a:xfrm>
            <a:off x="4064318" y="3024188"/>
            <a:ext cx="792162" cy="0"/>
          </a:xfrm>
          <a:prstGeom prst="line">
            <a:avLst/>
          </a:prstGeom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477" name="直接连接符 62476"/>
          <p:cNvSpPr/>
          <p:nvPr/>
        </p:nvSpPr>
        <p:spPr>
          <a:xfrm flipV="1">
            <a:off x="4423093" y="3024188"/>
            <a:ext cx="0" cy="360362"/>
          </a:xfrm>
          <a:prstGeom prst="line">
            <a:avLst/>
          </a:prstGeom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2478" name="文本框 62477"/>
          <p:cNvSpPr txBox="1"/>
          <p:nvPr/>
        </p:nvSpPr>
        <p:spPr>
          <a:xfrm>
            <a:off x="8096568" y="3290888"/>
            <a:ext cx="11010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底面积</a:t>
            </a:r>
            <a:endParaRPr lang="zh-CN" altLang="en-US" sz="2400" b="1" dirty="0">
              <a:solidFill>
                <a:schemeClr val="hlink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62479" name="直接连接符 62478"/>
          <p:cNvSpPr/>
          <p:nvPr/>
        </p:nvSpPr>
        <p:spPr>
          <a:xfrm>
            <a:off x="8023543" y="3024188"/>
            <a:ext cx="1441450" cy="0"/>
          </a:xfrm>
          <a:prstGeom prst="line">
            <a:avLst/>
          </a:prstGeom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480" name="直接连接符 62479"/>
          <p:cNvSpPr/>
          <p:nvPr/>
        </p:nvSpPr>
        <p:spPr>
          <a:xfrm flipV="1">
            <a:off x="8623618" y="3024188"/>
            <a:ext cx="0" cy="360362"/>
          </a:xfrm>
          <a:prstGeom prst="line">
            <a:avLst/>
          </a:prstGeom>
          <a:ln w="952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</p:spPr>
      </p:sp>
      <p:pic>
        <p:nvPicPr>
          <p:cNvPr id="5" name="图片 5" descr="1"/>
          <p:cNvPicPr>
            <a:picLocks noChangeAspect="1"/>
          </p:cNvPicPr>
          <p:nvPr/>
        </p:nvPicPr>
        <p:blipFill>
          <a:blip r:embed="rId1"/>
          <a:srcRect l="30615" t="19661" r="30944" b="32268"/>
          <a:stretch>
            <a:fillRect/>
          </a:stretch>
        </p:blipFill>
        <p:spPr>
          <a:xfrm>
            <a:off x="4361180" y="219075"/>
            <a:ext cx="3265805" cy="2176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0" grpId="0"/>
      <p:bldP spid="62471" grpId="0"/>
      <p:bldP spid="62472" grpId="0" bldLvl="0" animBg="1"/>
      <p:bldP spid="62473" grpId="0"/>
      <p:bldP spid="62474" grpId="0" bldLvl="0" animBg="1"/>
      <p:bldP spid="62475" grpId="0"/>
      <p:bldP spid="624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136650" y="290830"/>
            <a:ext cx="364172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三、知识应用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sp>
        <p:nvSpPr>
          <p:cNvPr id="58378" name="文本框 58377"/>
          <p:cNvSpPr txBox="1"/>
          <p:nvPr/>
        </p:nvSpPr>
        <p:spPr>
          <a:xfrm>
            <a:off x="362585" y="1384618"/>
            <a:ext cx="16764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8379" name="文本框 58378"/>
          <p:cNvSpPr txBox="1"/>
          <p:nvPr/>
        </p:nvSpPr>
        <p:spPr>
          <a:xfrm>
            <a:off x="2195195" y="1384935"/>
            <a:ext cx="8107045" cy="1476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用3D积木软件中棱长1厘米的小方块拼成一个较大的正方体模型，至少要用多少块小方块？这个较大正方体模型的表面积是多少平方厘米？体积是多少立方厘米？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10630" y="3406140"/>
            <a:ext cx="3104515" cy="2860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8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8379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6" name="矩形 68617"/>
          <p:cNvSpPr/>
          <p:nvPr/>
        </p:nvSpPr>
        <p:spPr>
          <a:xfrm>
            <a:off x="643890" y="613093"/>
            <a:ext cx="1262063" cy="663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第</a:t>
            </a:r>
            <a:r>
              <a:rPr lang="en-US" altLang="zh-CN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2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题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2529" name="TextBox 29"/>
          <p:cNvSpPr txBox="1"/>
          <p:nvPr/>
        </p:nvSpPr>
        <p:spPr>
          <a:xfrm>
            <a:off x="965200" y="2367280"/>
            <a:ext cx="3931285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457200" defTabSz="914400">
              <a:lnSpc>
                <a:spcPct val="150000"/>
              </a:lnSpc>
              <a:spcBef>
                <a:spcPts val="0"/>
              </a:spcBef>
            </a:pPr>
            <a:r>
              <a:rPr sz="20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Calibri" panose="020F0502020204030204" pitchFamily="34" charset="0"/>
              </a:rPr>
              <a:t>现在有一个长6cm，宽6cm,高4cm的长方体，从它的四个角分别拿去一个小正方体，它的表面积和体积个各发生了什么变化？各是多少？</a:t>
            </a:r>
            <a:endParaRPr sz="20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Calibri" panose="020F050202020403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79465" y="1276985"/>
            <a:ext cx="4829175" cy="461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2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/>
          <p:nvPr/>
        </p:nvSpPr>
        <p:spPr>
          <a:xfrm>
            <a:off x="2171700" y="1512888"/>
            <a:ext cx="78486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活动要求：</a:t>
            </a:r>
            <a:endParaRPr lang="zh-CN" altLang="en-US" sz="3000" b="1" dirty="0"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5604" name="Text Box 4"/>
          <p:cNvSpPr txBox="1"/>
          <p:nvPr/>
        </p:nvSpPr>
        <p:spPr>
          <a:xfrm>
            <a:off x="2827338" y="2157413"/>
            <a:ext cx="661797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1.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使用</a:t>
            </a: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3D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积木软件中的方块堆积出一把小凳子；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5605" name="Text Box 5"/>
          <p:cNvSpPr txBox="1"/>
          <p:nvPr/>
        </p:nvSpPr>
        <p:spPr>
          <a:xfrm>
            <a:off x="2827338" y="2776538"/>
            <a:ext cx="692213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/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2. 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计算小凳子的体积是多少？你是怎么算出来的？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7652" name="矩形 69640"/>
          <p:cNvSpPr/>
          <p:nvPr/>
        </p:nvSpPr>
        <p:spPr>
          <a:xfrm>
            <a:off x="991235" y="531495"/>
            <a:ext cx="5622925" cy="663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课堂拓展</a:t>
            </a: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（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10</a:t>
            </a: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分钟）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zh-CN" altLang="en-US" sz="3200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8674" name="Rectangle 43"/>
          <p:cNvSpPr/>
          <p:nvPr/>
        </p:nvSpPr>
        <p:spPr>
          <a:xfrm>
            <a:off x="3014345" y="1916113"/>
            <a:ext cx="2859405" cy="64643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000" b="1" dirty="0">
                <a:solidFill>
                  <a:schemeClr val="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长方体的体积</a:t>
            </a:r>
            <a:r>
              <a:rPr lang="zh-CN" altLang="en-US" sz="3000" b="1" dirty="0">
                <a:solidFill>
                  <a:schemeClr val="hlink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endParaRPr lang="zh-CN" altLang="en-US" sz="3000" b="1" dirty="0">
              <a:solidFill>
                <a:schemeClr val="hlink"/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28675" name="Rectangle 44"/>
          <p:cNvSpPr/>
          <p:nvPr/>
        </p:nvSpPr>
        <p:spPr>
          <a:xfrm>
            <a:off x="5678170" y="1851025"/>
            <a:ext cx="2243138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长</a:t>
            </a:r>
            <a:r>
              <a:rPr lang="en-US" altLang="zh-CN" sz="3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宽</a:t>
            </a:r>
            <a:r>
              <a:rPr lang="en-US" altLang="zh-CN" sz="3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高</a:t>
            </a:r>
            <a:endParaRPr lang="zh-CN" altLang="en-US" sz="30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8676" name="Rectangle 8"/>
          <p:cNvSpPr/>
          <p:nvPr/>
        </p:nvSpPr>
        <p:spPr>
          <a:xfrm>
            <a:off x="4814570" y="2571750"/>
            <a:ext cx="2197100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0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V</a:t>
            </a:r>
            <a:r>
              <a:rPr lang="zh-CN" altLang="en-US" sz="3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r>
              <a:rPr lang="en-US" altLang="zh-CN" sz="30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a b h</a:t>
            </a:r>
            <a:r>
              <a:rPr lang="en-US" altLang="zh-CN" sz="30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 </a:t>
            </a:r>
            <a:endParaRPr lang="en-US" altLang="zh-CN" sz="3000" b="1" dirty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28677" name="Rectangle 43"/>
          <p:cNvSpPr/>
          <p:nvPr/>
        </p:nvSpPr>
        <p:spPr>
          <a:xfrm>
            <a:off x="2942908" y="3286125"/>
            <a:ext cx="3168650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000" b="1" dirty="0">
                <a:solidFill>
                  <a:schemeClr val="hlink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正方体的体积</a:t>
            </a:r>
            <a:r>
              <a:rPr lang="zh-CN" altLang="en-US" sz="3000" b="1" dirty="0">
                <a:solidFill>
                  <a:schemeClr val="hlink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endParaRPr lang="zh-CN" altLang="en-US" sz="3000" b="1" dirty="0">
              <a:solidFill>
                <a:schemeClr val="hlink"/>
              </a:solidFill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8678" name="Rectangle 44"/>
          <p:cNvSpPr/>
          <p:nvPr/>
        </p:nvSpPr>
        <p:spPr>
          <a:xfrm>
            <a:off x="5606733" y="3286125"/>
            <a:ext cx="3816350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3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3000" b="1" dirty="0">
                <a:solidFill>
                  <a:srgbClr val="0000FF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0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endParaRPr lang="zh-CN" altLang="en-US" sz="3000" b="1" dirty="0"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28679" name="Rectangle 14"/>
          <p:cNvSpPr/>
          <p:nvPr/>
        </p:nvSpPr>
        <p:spPr>
          <a:xfrm>
            <a:off x="5101908" y="4149725"/>
            <a:ext cx="1296987" cy="64643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0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V</a:t>
            </a:r>
            <a:r>
              <a:rPr lang="zh-CN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＝</a:t>
            </a:r>
            <a:r>
              <a:rPr lang="en-US" altLang="zh-CN" sz="3000" b="1" i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a</a:t>
            </a:r>
            <a:r>
              <a:rPr lang="en-US" altLang="zh-CN" sz="3000" b="1" baseline="300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3</a:t>
            </a:r>
            <a:endParaRPr lang="en-US" altLang="zh-CN" sz="3000" b="1" baseline="300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8680" name="Rectangle 8"/>
          <p:cNvSpPr/>
          <p:nvPr/>
        </p:nvSpPr>
        <p:spPr>
          <a:xfrm>
            <a:off x="2975928" y="4819650"/>
            <a:ext cx="6614160" cy="52324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>
            <a:spAutoFit/>
          </a:bodyPr>
          <a:p>
            <a:pPr algn="ctr" defTabSz="914400">
              <a:spcBef>
                <a:spcPct val="30000"/>
              </a:spcBef>
            </a:pP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长方体（或正方体）的体积＝底面积</a:t>
            </a:r>
            <a:r>
              <a:rPr lang="en-US" altLang="zh-CN" sz="28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×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高</a:t>
            </a:r>
            <a:endParaRPr lang="zh-CN" altLang="en-US" sz="2800" b="1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72713" name="Text Box 9"/>
          <p:cNvSpPr txBox="1"/>
          <p:nvPr/>
        </p:nvSpPr>
        <p:spPr>
          <a:xfrm>
            <a:off x="5101908" y="5661025"/>
            <a:ext cx="2212975" cy="521970"/>
          </a:xfrm>
          <a:prstGeom prst="rect">
            <a:avLst/>
          </a:prstGeom>
          <a:noFill/>
          <a:ln w="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defTabSz="914400">
              <a:spcBef>
                <a:spcPct val="50000"/>
              </a:spcBef>
            </a:pPr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V </a:t>
            </a: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＝ 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楷体_GB2312" panose="02010609030101010101" pitchFamily="49" charset="-122"/>
                <a:sym typeface="Calibri" panose="020F0502020204030204" pitchFamily="34" charset="0"/>
              </a:rPr>
              <a:t>sh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28681" name="矩形 72716"/>
          <p:cNvSpPr/>
          <p:nvPr/>
        </p:nvSpPr>
        <p:spPr>
          <a:xfrm>
            <a:off x="2023745" y="431800"/>
            <a:ext cx="3849688" cy="679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marL="457200" indent="-457200"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  <a:sym typeface="Calibri" panose="020F0502020204030204" pitchFamily="34" charset="0"/>
              </a:rPr>
              <a:t>四、课堂总结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8682" name="文本框 72717"/>
          <p:cNvSpPr txBox="1"/>
          <p:nvPr/>
        </p:nvSpPr>
        <p:spPr>
          <a:xfrm>
            <a:off x="3406458" y="1274763"/>
            <a:ext cx="514667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</a:rPr>
              <a:t>这节课学习了什么？</a:t>
            </a:r>
            <a:endParaRPr lang="zh-CN" altLang="en-US" sz="36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/>
      <p:bldP spid="28676" grpId="0"/>
      <p:bldP spid="28677" grpId="0"/>
      <p:bldP spid="28678" grpId="0"/>
      <p:bldP spid="28679" grpId="0"/>
      <p:bldP spid="28680" grpId="0"/>
      <p:bldP spid="72713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zh-CN" altLang="en-US" sz="4800" dirty="0"/>
              <a:t>下次再见哦</a:t>
            </a:r>
            <a:endParaRPr lang="zh-CN" altLang="en-US" sz="4800" dirty="0"/>
          </a:p>
        </p:txBody>
      </p:sp>
      <p:sp>
        <p:nvSpPr>
          <p:cNvPr id="16" name="副标题 15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altLang="zh-CN" dirty="0"/>
              <a:t>3D</a:t>
            </a:r>
            <a:r>
              <a:rPr lang="zh-CN" altLang="en-US" dirty="0"/>
              <a:t>打印创新课堂</a:t>
            </a:r>
            <a:endParaRPr lang="zh-CN" altLang="en-US" dirty="0"/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4" name="Rectangle 2"/>
          <p:cNvSpPr txBox="1">
            <a:spLocks noChangeArrowheads="1"/>
          </p:cNvSpPr>
          <p:nvPr/>
        </p:nvSpPr>
        <p:spPr bwMode="auto">
          <a:xfrm>
            <a:off x="2057400" y="417513"/>
            <a:ext cx="3643313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defRPr/>
            </a:pPr>
            <a:r>
              <a:rPr kumimoji="0" lang="zh-CN" altLang="en-US" sz="4000" b="1" kern="1200" cap="none" spc="0" normalizeH="0" baseline="0" noProof="1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+mn-ea"/>
                <a:cs typeface="+mn-ea"/>
                <a:sym typeface="Calibri" panose="020F0502020204030204" pitchFamily="34" charset="0"/>
              </a:rPr>
              <a:t>一、复习引入</a:t>
            </a:r>
            <a:endParaRPr kumimoji="0" lang="zh-CN" altLang="en-US" sz="4000" b="1" kern="1200" cap="none" spc="0" normalizeH="0" baseline="0" noProof="1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6146" name="文本框 28677"/>
          <p:cNvSpPr txBox="1"/>
          <p:nvPr/>
        </p:nvSpPr>
        <p:spPr>
          <a:xfrm>
            <a:off x="2328863" y="1871663"/>
            <a:ext cx="7131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什么是体积？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28677"/>
          <p:cNvSpPr txBox="1"/>
          <p:nvPr/>
        </p:nvSpPr>
        <p:spPr>
          <a:xfrm>
            <a:off x="2328863" y="3826828"/>
            <a:ext cx="7131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常用的体积单位有哪些？</a:t>
            </a:r>
            <a:endParaRPr lang="zh-CN" altLang="en-US" sz="2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28677"/>
          <p:cNvSpPr txBox="1"/>
          <p:nvPr/>
        </p:nvSpPr>
        <p:spPr>
          <a:xfrm>
            <a:off x="2328863" y="2848928"/>
            <a:ext cx="7131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物体所占空间的大小叫做物体的体积。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28677"/>
          <p:cNvSpPr txBox="1"/>
          <p:nvPr/>
        </p:nvSpPr>
        <p:spPr>
          <a:xfrm>
            <a:off x="2328863" y="4814253"/>
            <a:ext cx="7131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立方厘米、立方分米、立方米。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6" grpId="1"/>
      <p:bldP spid="2" grpId="0"/>
      <p:bldP spid="2" grpId="1"/>
      <p:bldP spid="4" grpId="0"/>
      <p:bldP spid="4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" name="Rectangle 2"/>
          <p:cNvSpPr txBox="1">
            <a:spLocks noChangeArrowheads="1"/>
          </p:cNvSpPr>
          <p:nvPr/>
        </p:nvSpPr>
        <p:spPr bwMode="auto">
          <a:xfrm>
            <a:off x="2057400" y="417513"/>
            <a:ext cx="3643313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defRPr/>
            </a:pPr>
            <a:r>
              <a:rPr kumimoji="0" lang="zh-CN" altLang="en-US" sz="4000" b="1" kern="1200" cap="none" spc="0" normalizeH="0" baseline="0" noProof="1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  <a:ea typeface="+mn-ea"/>
                <a:cs typeface="+mn-ea"/>
                <a:sym typeface="Calibri" panose="020F0502020204030204" pitchFamily="34" charset="0"/>
              </a:rPr>
              <a:t>一、复习引入</a:t>
            </a:r>
            <a:endParaRPr kumimoji="0" lang="zh-CN" altLang="en-US" sz="4000" b="1" kern="1200" cap="none" spc="0" normalizeH="0" baseline="0" noProof="1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6146" name="文本框 28677"/>
          <p:cNvSpPr txBox="1"/>
          <p:nvPr/>
        </p:nvSpPr>
        <p:spPr>
          <a:xfrm>
            <a:off x="2328863" y="1871663"/>
            <a:ext cx="7131050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它们都是由</a:t>
            </a:r>
            <a:r>
              <a:rPr lang="zh-CN" altLang="en-US" sz="24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棱长为</a:t>
            </a:r>
            <a:r>
              <a:rPr lang="en-US" altLang="zh-CN" sz="24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厘米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的小正方体拼成的。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你知道它们的体积分别是多少吗？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97" name="文本框 28696"/>
          <p:cNvSpPr txBox="1"/>
          <p:nvPr/>
        </p:nvSpPr>
        <p:spPr>
          <a:xfrm>
            <a:off x="2590800" y="6084253"/>
            <a:ext cx="1774825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立方厘米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98" name="文本框 28697"/>
          <p:cNvSpPr txBox="1"/>
          <p:nvPr/>
        </p:nvSpPr>
        <p:spPr>
          <a:xfrm>
            <a:off x="5272088" y="6084253"/>
            <a:ext cx="179228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立方厘米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99" name="文本框 28698"/>
          <p:cNvSpPr txBox="1"/>
          <p:nvPr/>
        </p:nvSpPr>
        <p:spPr>
          <a:xfrm>
            <a:off x="7808913" y="6084253"/>
            <a:ext cx="16510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立方厘米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" name="图片 2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7145" y="3166745"/>
            <a:ext cx="7077075" cy="2638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97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99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8851" name="内容占位符 78850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449762"/>
          </a:xfrm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>
                <a:solidFill>
                  <a:srgbClr val="FF3300"/>
                </a:solidFill>
              </a:rPr>
              <a:t>   想一想：</a:t>
            </a:r>
            <a:endParaRPr lang="zh-CN" altLang="en-US" dirty="0">
              <a:solidFill>
                <a:srgbClr val="FF3300"/>
              </a:solidFill>
            </a:endParaRPr>
          </a:p>
          <a:p>
            <a:pPr eaLnBrk="1" hangingPunct="1">
              <a:buNone/>
            </a:pPr>
            <a:endParaRPr lang="zh-CN" altLang="en-US" dirty="0"/>
          </a:p>
          <a:p>
            <a:pPr eaLnBrk="1" hangingPunct="1">
              <a:buNone/>
            </a:pPr>
            <a:r>
              <a:rPr lang="zh-CN" altLang="en-US" b="1" dirty="0"/>
              <a:t>长方体的体积可能与哪些因素有关呢？</a:t>
            </a:r>
            <a:endParaRPr lang="zh-CN" altLang="en-US" b="1" dirty="0"/>
          </a:p>
        </p:txBody>
      </p:sp>
      <p:sp>
        <p:nvSpPr>
          <p:cNvPr id="78852" name="Rectangle 2"/>
          <p:cNvSpPr txBox="1"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  <a:sym typeface="Calibri" panose="020F0502020204030204" pitchFamily="34" charset="0"/>
              </a:rPr>
              <a:t>二、探索新知</a:t>
            </a:r>
            <a:endParaRPr kumimoji="0" lang="zh-CN" altLang="en-US" sz="4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charRg st="8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charRg st="8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785938" y="228600"/>
            <a:ext cx="454977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二、探索新知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sp>
        <p:nvSpPr>
          <p:cNvPr id="8206" name="文本框 32308"/>
          <p:cNvSpPr txBox="1"/>
          <p:nvPr/>
        </p:nvSpPr>
        <p:spPr>
          <a:xfrm>
            <a:off x="2327275" y="2118360"/>
            <a:ext cx="7810500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实验要求：打开</a:t>
            </a:r>
            <a:r>
              <a:rPr lang="en-US" altLang="zh-CN" sz="2400" b="1" dirty="0">
                <a:sym typeface="+mn-ea"/>
              </a:rPr>
              <a:t>3D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积木软件，使用棱长为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的正方体摆出下列要求尺寸的长方体。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51" name="文本框 32409"/>
          <p:cNvSpPr txBox="1"/>
          <p:nvPr/>
        </p:nvSpPr>
        <p:spPr>
          <a:xfrm>
            <a:off x="2202180" y="1111885"/>
            <a:ext cx="29089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探究实验</a:t>
            </a:r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36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32308"/>
          <p:cNvSpPr txBox="1"/>
          <p:nvPr/>
        </p:nvSpPr>
        <p:spPr>
          <a:xfrm>
            <a:off x="2371725" y="3521075"/>
            <a:ext cx="74485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1.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摆一个长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4cm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，宽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3cm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，高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2cm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" action="ppaction://hlinkshowjump?jump=nextslide"/>
              </a:rPr>
              <a:t>的长方体。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  <a:hlinkClick r:id="" action="ppaction://hlinkshowjump?jump=nextslide"/>
            </a:endParaRPr>
          </a:p>
        </p:txBody>
      </p:sp>
      <p:sp>
        <p:nvSpPr>
          <p:cNvPr id="4" name="立方体 32307"/>
          <p:cNvSpPr/>
          <p:nvPr/>
        </p:nvSpPr>
        <p:spPr>
          <a:xfrm>
            <a:off x="7245985" y="987425"/>
            <a:ext cx="727075" cy="769620"/>
          </a:xfrm>
          <a:prstGeom prst="cube">
            <a:avLst>
              <a:gd name="adj" fmla="val 25000"/>
            </a:avLst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32308"/>
          <p:cNvSpPr txBox="1"/>
          <p:nvPr/>
        </p:nvSpPr>
        <p:spPr>
          <a:xfrm>
            <a:off x="2371725" y="4102735"/>
            <a:ext cx="74485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2.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摆一个长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3cm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，宽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2cm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，高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3cm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的长方体。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  <a:hlinkClick r:id="rId1" action="ppaction://hlinksldjump"/>
            </a:endParaRPr>
          </a:p>
        </p:txBody>
      </p:sp>
      <p:sp>
        <p:nvSpPr>
          <p:cNvPr id="6" name="文本框 32308"/>
          <p:cNvSpPr txBox="1"/>
          <p:nvPr/>
        </p:nvSpPr>
        <p:spPr>
          <a:xfrm>
            <a:off x="2371725" y="4684395"/>
            <a:ext cx="74485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3.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摆一个长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5cm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，宽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2cm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，高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1cm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hlinkClick r:id="rId1" action="ppaction://hlinksldjump"/>
              </a:rPr>
              <a:t>的长方体。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  <a:hlinkClick r:id="rId1" action="ppaction://hlinksldjump"/>
            </a:endParaRPr>
          </a:p>
        </p:txBody>
      </p:sp>
      <p:sp>
        <p:nvSpPr>
          <p:cNvPr id="7" name="文本框 32409"/>
          <p:cNvSpPr txBox="1"/>
          <p:nvPr/>
        </p:nvSpPr>
        <p:spPr>
          <a:xfrm>
            <a:off x="2327275" y="5543550"/>
            <a:ext cx="64052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并记录长方体的长宽高和体积</a:t>
            </a:r>
            <a:endParaRPr lang="zh-CN" altLang="en-US" sz="36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27978" y="228600"/>
            <a:ext cx="454977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二、探索新知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sp>
        <p:nvSpPr>
          <p:cNvPr id="8251" name="文本框 32409"/>
          <p:cNvSpPr txBox="1"/>
          <p:nvPr/>
        </p:nvSpPr>
        <p:spPr>
          <a:xfrm>
            <a:off x="4091940" y="331470"/>
            <a:ext cx="64052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通过这个表，你发现了什么？</a:t>
            </a:r>
            <a:endParaRPr lang="zh-CN" altLang="en-US" sz="36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32411" name="表格 32410"/>
          <p:cNvGraphicFramePr/>
          <p:nvPr/>
        </p:nvGraphicFramePr>
        <p:xfrm>
          <a:off x="1810385" y="1079500"/>
          <a:ext cx="8570595" cy="2973070"/>
        </p:xfrm>
        <a:graphic>
          <a:graphicData uri="http://schemas.openxmlformats.org/drawingml/2006/table">
            <a:tbl>
              <a:tblPr/>
              <a:tblGrid>
                <a:gridCol w="1524635"/>
                <a:gridCol w="1202690"/>
                <a:gridCol w="1256665"/>
                <a:gridCol w="1116330"/>
                <a:gridCol w="2407920"/>
                <a:gridCol w="1062355"/>
              </a:tblGrid>
              <a:tr h="1102995"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endParaRPr lang="zh-CN" altLang="en-US" sz="28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长</a:t>
                      </a:r>
                      <a:endParaRPr lang="en-US" altLang="zh-CN" sz="28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宽</a:t>
                      </a:r>
                      <a:endParaRPr lang="en-US" altLang="zh-CN" sz="28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高</a:t>
                      </a:r>
                      <a:endParaRPr lang="en-US" altLang="zh-CN" sz="28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小正方体数量</a:t>
                      </a:r>
                      <a:r>
                        <a:rPr lang="en-US" altLang="zh-CN" sz="2800" b="1"/>
                        <a:t>(</a:t>
                      </a:r>
                      <a:r>
                        <a:rPr lang="zh-CN" altLang="en-US" sz="2800" b="1"/>
                        <a:t>个</a:t>
                      </a:r>
                      <a:r>
                        <a:rPr lang="en-US" altLang="zh-CN" sz="2800" b="1"/>
                        <a:t>)</a:t>
                      </a:r>
                      <a:endParaRPr lang="en-US" altLang="zh-CN" sz="2800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zh-CN" altLang="en-US" sz="2800" b="1"/>
                        <a:t>体积</a:t>
                      </a:r>
                      <a:endParaRPr lang="en-US" altLang="zh-CN" sz="2800" b="1" baseline="30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长方体</a:t>
                      </a:r>
                      <a:r>
                        <a:rPr lang="en-US" altLang="zh-CN" sz="2800" b="1"/>
                        <a:t>1</a:t>
                      </a:r>
                      <a:endParaRPr lang="en-US" altLang="zh-CN" sz="28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altLang="zh-CN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3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2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24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>
                          <a:solidFill>
                            <a:srgbClr val="2D28FA"/>
                          </a:solidFill>
                        </a:rPr>
                        <a:t>24</a:t>
                      </a:r>
                      <a:endParaRPr lang="en-US" altLang="zh-CN" sz="2800" b="1" dirty="0">
                        <a:solidFill>
                          <a:srgbClr val="2D28FA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520"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长方体</a:t>
                      </a:r>
                      <a:r>
                        <a:rPr lang="en-US" altLang="zh-CN" sz="2800" b="1"/>
                        <a:t>2</a:t>
                      </a:r>
                      <a:endParaRPr lang="en-US" altLang="zh-CN" sz="28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3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2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3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18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>
                          <a:solidFill>
                            <a:srgbClr val="2D28FA"/>
                          </a:solidFill>
                        </a:rPr>
                        <a:t>18</a:t>
                      </a:r>
                      <a:endParaRPr lang="en-US" altLang="zh-CN" sz="2800" b="1" dirty="0">
                        <a:solidFill>
                          <a:srgbClr val="2D28FA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155"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defTabSz="914400">
                        <a:buNone/>
                      </a:pPr>
                      <a:r>
                        <a:rPr lang="zh-CN" altLang="en-US" sz="2800" b="1"/>
                        <a:t>长方体</a:t>
                      </a:r>
                      <a:r>
                        <a:rPr lang="en-US" altLang="zh-CN" sz="2800" b="1"/>
                        <a:t>3</a:t>
                      </a:r>
                      <a:endParaRPr lang="en-US" altLang="zh-CN" sz="28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5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2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1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/>
                        <a:t>10</a:t>
                      </a:r>
                      <a:endParaRPr lang="en-US" altLang="zh-CN" sz="28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4572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2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  <a:sym typeface="Calibri" panose="020F0502020204030204" pitchFamily="34" charset="0"/>
                        </a:defRPr>
                      </a:lvl1pPr>
                      <a:lvl2pPr marL="742950" lvl="1" indent="-285750">
                        <a:defRPr sz="2800" kern="1200"/>
                      </a:lvl2pPr>
                      <a:lvl3pPr marL="1143000" lvl="2" indent="-228600">
                        <a:defRPr sz="2400" kern="1200"/>
                      </a:lvl3pPr>
                      <a:lvl4pPr marL="1600200" lvl="3" indent="-228600">
                        <a:defRPr sz="2000" kern="1200"/>
                      </a:lvl4pPr>
                      <a:lvl5pPr marL="2057400" lvl="4" indent="-228600">
                        <a:defRPr kern="1200"/>
                      </a:lvl5pPr>
                    </a:lstStyle>
                    <a:p>
                      <a:pPr marL="0" lvl="0" indent="0" algn="ctr" defTabSz="914400">
                        <a:buNone/>
                      </a:pPr>
                      <a:r>
                        <a:rPr lang="en-US" altLang="zh-CN" sz="2800" b="1" dirty="0">
                          <a:solidFill>
                            <a:srgbClr val="2D28FA"/>
                          </a:solidFill>
                        </a:rPr>
                        <a:t>10</a:t>
                      </a:r>
                      <a:endParaRPr lang="en-US" altLang="zh-CN" sz="2800" b="1" dirty="0">
                        <a:solidFill>
                          <a:srgbClr val="2D28FA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2409"/>
          <p:cNvSpPr txBox="1"/>
          <p:nvPr/>
        </p:nvSpPr>
        <p:spPr>
          <a:xfrm>
            <a:off x="1414145" y="4412615"/>
            <a:ext cx="9363710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每排的个数 </a:t>
            </a:r>
            <a:r>
              <a:rPr lang="en-US" altLang="zh-CN" sz="4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x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排数 </a:t>
            </a:r>
            <a:r>
              <a:rPr lang="en-US" altLang="zh-CN" sz="4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x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层数 </a:t>
            </a:r>
            <a:r>
              <a:rPr lang="en-US" altLang="zh-CN" sz="4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=</a:t>
            </a:r>
            <a:r>
              <a:rPr lang="en-US" altLang="zh-CN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</a:t>
            </a:r>
            <a:r>
              <a:rPr lang="zh-CN" altLang="en-US" sz="3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长方体的体积</a:t>
            </a:r>
            <a:endParaRPr lang="zh-CN" altLang="en-US" sz="3600" dirty="0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4240" y="5180965"/>
            <a:ext cx="859790" cy="4044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4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endParaRPr lang="en-US" altLang="zh-CN" sz="4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96765" y="5180965"/>
            <a:ext cx="859790" cy="4044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4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endParaRPr lang="en-US" altLang="zh-CN" sz="4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43320" y="5180965"/>
            <a:ext cx="859790" cy="4044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en-US" altLang="zh-CN" sz="44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=</a:t>
            </a:r>
            <a:endParaRPr lang="en-US" altLang="zh-CN" sz="4400" b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0450" y="5585460"/>
            <a:ext cx="703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长</a:t>
            </a:r>
            <a:endParaRPr lang="zh-CN" altLang="en-US" sz="36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74870" y="5585460"/>
            <a:ext cx="703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宽</a:t>
            </a:r>
            <a:endParaRPr lang="zh-CN" altLang="en-US" sz="36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21425" y="5585460"/>
            <a:ext cx="7035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高</a:t>
            </a:r>
            <a:endParaRPr lang="zh-CN" altLang="en-US" sz="36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8" grpId="0"/>
      <p:bldP spid="6" grpId="0"/>
      <p:bldP spid="9" grpId="0"/>
      <p:bldP spid="7" grpId="0"/>
      <p:bldP spid="10" grpId="0"/>
      <p:bldP spid="5" grpId="1"/>
      <p:bldP spid="8" grpId="1"/>
      <p:bldP spid="6" grpId="1"/>
      <p:bldP spid="9" grpId="1"/>
      <p:bldP spid="7" grpId="1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89" name="Picture 19" descr="C:\Documents and Settings\pub\Desktop\新ppt\返回首页.jpg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290" y="5958840"/>
            <a:ext cx="755650" cy="301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0" name="AutoShape 76"/>
          <p:cNvSpPr/>
          <p:nvPr/>
        </p:nvSpPr>
        <p:spPr>
          <a:xfrm>
            <a:off x="6244590" y="4041140"/>
            <a:ext cx="317500" cy="301625"/>
          </a:xfrm>
          <a:prstGeom prst="cube">
            <a:avLst>
              <a:gd name="adj" fmla="val 25000"/>
            </a:avLst>
          </a:prstGeom>
          <a:noFill/>
          <a:ln w="9525">
            <a:noFill/>
          </a:ln>
        </p:spPr>
        <p:txBody>
          <a:bodyPr wrap="none" anchor="ctr"/>
          <a:p>
            <a:pPr algn="ctr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421" name="Rectangle 4"/>
          <p:cNvSpPr>
            <a:spLocks noChangeArrowheads="1"/>
          </p:cNvSpPr>
          <p:nvPr/>
        </p:nvSpPr>
        <p:spPr bwMode="auto">
          <a:xfrm>
            <a:off x="2063750" y="539750"/>
            <a:ext cx="3238500" cy="5397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楷体_GB2312" panose="02010609030101010101" pitchFamily="49" charset="-122"/>
                <a:ea typeface="楷体_GB2312" panose="02010609030101010101" pitchFamily="49" charset="-122"/>
                <a:cs typeface="+mn-cs"/>
                <a:sym typeface="+mn-ea"/>
              </a:rPr>
              <a:t>二、探索新知</a:t>
            </a: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楷体_GB2312" panose="02010609030101010101" pitchFamily="49" charset="-122"/>
              <a:ea typeface="楷体_GB2312" panose="02010609030101010101" pitchFamily="49" charset="-122"/>
              <a:cs typeface="+mn-cs"/>
              <a:sym typeface="+mn-ea"/>
            </a:endParaRPr>
          </a:p>
        </p:txBody>
      </p:sp>
      <p:sp>
        <p:nvSpPr>
          <p:cNvPr id="10422" name="Rectangle 31"/>
          <p:cNvSpPr/>
          <p:nvPr/>
        </p:nvSpPr>
        <p:spPr>
          <a:xfrm>
            <a:off x="2006600" y="1328738"/>
            <a:ext cx="7993063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anose="02010609030101010101" pitchFamily="49" charset="-122"/>
              </a:rPr>
              <a:t>想一想，长方体的体积公式是怎样的？</a:t>
            </a:r>
            <a:endParaRPr lang="zh-CN" altLang="en-US" sz="24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3" name="Rectangle 31"/>
          <p:cNvSpPr/>
          <p:nvPr/>
        </p:nvSpPr>
        <p:spPr>
          <a:xfrm>
            <a:off x="3695700" y="2157413"/>
            <a:ext cx="4491038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 dirty="0">
                <a:latin typeface="Arial" panose="020B0604020202020204" pitchFamily="34" charset="0"/>
                <a:ea typeface="楷体_GB2312" panose="02010609030101010101" pitchFamily="49" charset="-122"/>
              </a:rPr>
              <a:t>长方体的体积 = 长 × 宽 × 高</a:t>
            </a:r>
            <a:endParaRPr lang="zh-CN" altLang="en-US" sz="2400" b="1" dirty="0">
              <a:latin typeface="Arial" panose="020B0604020202020204" pitchFamily="34" charset="0"/>
              <a:ea typeface="楷体_GB2312" panose="02010609030101010101" pitchFamily="49" charset="-122"/>
            </a:endParaRPr>
          </a:p>
        </p:txBody>
      </p:sp>
      <p:sp>
        <p:nvSpPr>
          <p:cNvPr id="59396" name="文本框 59395"/>
          <p:cNvSpPr txBox="1"/>
          <p:nvPr/>
        </p:nvSpPr>
        <p:spPr>
          <a:xfrm>
            <a:off x="2553018" y="3154045"/>
            <a:ext cx="3889375" cy="209169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如果用</a:t>
            </a:r>
            <a:r>
              <a:rPr lang="en-US" altLang="zh-CN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V</a:t>
            </a:r>
            <a:r>
              <a:rPr lang="zh-CN" altLang="en-US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表示长方体的体积，用</a:t>
            </a:r>
            <a:r>
              <a:rPr lang="en-US" altLang="zh-CN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a</a:t>
            </a:r>
            <a:r>
              <a:rPr lang="zh-CN" altLang="en-US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b</a:t>
            </a:r>
            <a:r>
              <a:rPr lang="zh-CN" altLang="en-US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、</a:t>
            </a:r>
            <a:r>
              <a:rPr lang="en-US" altLang="zh-CN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h</a:t>
            </a:r>
            <a:r>
              <a:rPr lang="zh-CN" altLang="en-US" sz="2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分别表示长方体的长、宽、高，长方体的体积公式可以写成：</a:t>
            </a:r>
            <a:endParaRPr lang="zh-CN" altLang="en-US" sz="26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9397" name="文本框 59396"/>
          <p:cNvSpPr txBox="1"/>
          <p:nvPr/>
        </p:nvSpPr>
        <p:spPr>
          <a:xfrm>
            <a:off x="4667568" y="5578158"/>
            <a:ext cx="1385570" cy="521970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chemeClr val="hlink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V = abh</a:t>
            </a:r>
            <a:r>
              <a:rPr lang="en-US" altLang="zh-CN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 </a:t>
            </a:r>
            <a:endParaRPr lang="en-US" altLang="zh-CN" sz="2800" b="1" dirty="0">
              <a:solidFill>
                <a:schemeClr val="accent2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grpSp>
        <p:nvGrpSpPr>
          <p:cNvPr id="4" name="组合 8"/>
          <p:cNvGrpSpPr/>
          <p:nvPr/>
        </p:nvGrpSpPr>
        <p:grpSpPr>
          <a:xfrm>
            <a:off x="6687820" y="2874963"/>
            <a:ext cx="3736975" cy="2634297"/>
            <a:chOff x="8085" y="5187"/>
            <a:chExt cx="5884" cy="4149"/>
          </a:xfrm>
        </p:grpSpPr>
        <p:pic>
          <p:nvPicPr>
            <p:cNvPr id="14344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85" y="5187"/>
              <a:ext cx="5884" cy="414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4345" name="文本框 5"/>
            <p:cNvSpPr txBox="1"/>
            <p:nvPr/>
          </p:nvSpPr>
          <p:spPr>
            <a:xfrm>
              <a:off x="8666" y="6705"/>
              <a:ext cx="637" cy="11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6" name="文本框 6"/>
            <p:cNvSpPr txBox="1"/>
            <p:nvPr/>
          </p:nvSpPr>
          <p:spPr>
            <a:xfrm>
              <a:off x="10708" y="6414"/>
              <a:ext cx="637" cy="11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347" name="文本框 7"/>
            <p:cNvSpPr txBox="1"/>
            <p:nvPr/>
          </p:nvSpPr>
          <p:spPr>
            <a:xfrm>
              <a:off x="9338" y="7818"/>
              <a:ext cx="637" cy="11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en-US" altLang="zh-CN" sz="4000" b="1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h</a:t>
              </a:r>
              <a:endPara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9396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9397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2" grpId="1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0418" name="Text Box 2"/>
          <p:cNvSpPr txBox="1"/>
          <p:nvPr/>
        </p:nvSpPr>
        <p:spPr>
          <a:xfrm>
            <a:off x="1711325" y="3740150"/>
            <a:ext cx="7221538" cy="9531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 eaLnBrk="0" hangingPunct="0">
              <a:buClr>
                <a:schemeClr val="tx1"/>
              </a:buClr>
            </a:pPr>
            <a:r>
              <a:rPr lang="zh-CN" altLang="en-US" sz="2800" b="1" dirty="0">
                <a:solidFill>
                  <a:srgbClr val="FF3300"/>
                </a:solidFill>
                <a:latin typeface="Garamond" panose="02020404030301010803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正方体是长、宽、高相等的长方体</a:t>
            </a:r>
            <a:r>
              <a:rPr lang="zh-CN" altLang="en-US" sz="2800" dirty="0">
                <a:latin typeface="Garamond" panose="02020404030301010803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，正方体的长、宽、高统称为</a:t>
            </a:r>
            <a:r>
              <a:rPr lang="zh-CN" altLang="en-US" sz="2800" b="1" dirty="0">
                <a:solidFill>
                  <a:srgbClr val="FF3300"/>
                </a:solidFill>
                <a:latin typeface="Garamond" panose="02020404030301010803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zh-CN" altLang="en-US" sz="2800" dirty="0">
                <a:latin typeface="Garamond" panose="02020404030301010803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，所以我们猜测</a:t>
            </a:r>
            <a:r>
              <a:rPr lang="en-US" altLang="zh-CN" sz="2800" dirty="0">
                <a:latin typeface="Garamond" panose="02020404030301010803" pitchFamily="18" charset="0"/>
                <a:ea typeface="宋体" panose="02010600030101010101" pitchFamily="2" charset="-122"/>
                <a:sym typeface="Calibri" panose="020F0502020204030204" pitchFamily="34" charset="0"/>
              </a:rPr>
              <a:t>:</a:t>
            </a:r>
            <a:endParaRPr lang="en-US" altLang="zh-CN" sz="2800" dirty="0">
              <a:latin typeface="Garamond" panose="02020404030301010803" pitchFamily="18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2291" name="Rectangle 43"/>
          <p:cNvSpPr/>
          <p:nvPr/>
        </p:nvSpPr>
        <p:spPr>
          <a:xfrm>
            <a:off x="3794125" y="1128713"/>
            <a:ext cx="5311775" cy="1218565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4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正方体的体积</a:t>
            </a:r>
            <a:r>
              <a:rPr lang="zh-CN" altLang="en-US" sz="3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r>
              <a:rPr lang="zh-CN" altLang="en-US" sz="40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？</a:t>
            </a:r>
            <a:endParaRPr lang="zh-CN" altLang="en-US" sz="40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  <a:p>
            <a:pPr defTabSz="914400">
              <a:lnSpc>
                <a:spcPct val="120000"/>
              </a:lnSpc>
              <a:spcBef>
                <a:spcPct val="20000"/>
              </a:spcBef>
            </a:pPr>
            <a:endParaRPr lang="zh-CN" altLang="en-US" dirty="0">
              <a:solidFill>
                <a:srgbClr val="FF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2" name="Rectangle 44"/>
          <p:cNvSpPr/>
          <p:nvPr/>
        </p:nvSpPr>
        <p:spPr>
          <a:xfrm>
            <a:off x="4679950" y="5318125"/>
            <a:ext cx="3816350" cy="72009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4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34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4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34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34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endParaRPr lang="zh-CN" altLang="en-US" sz="2400" b="1" dirty="0">
              <a:solidFill>
                <a:srgbClr val="FF3300"/>
              </a:solidFill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665288" y="201613"/>
            <a:ext cx="379412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二、探索新知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sp>
        <p:nvSpPr>
          <p:cNvPr id="3" name="Rectangle 43"/>
          <p:cNvSpPr/>
          <p:nvPr/>
        </p:nvSpPr>
        <p:spPr>
          <a:xfrm>
            <a:off x="1711325" y="5318125"/>
            <a:ext cx="3455988" cy="720090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4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正方体的体积</a:t>
            </a:r>
            <a:r>
              <a:rPr lang="zh-CN" altLang="en-US" sz="3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endParaRPr lang="zh-CN" altLang="en-US" sz="3400" b="1" dirty="0"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grpSp>
        <p:nvGrpSpPr>
          <p:cNvPr id="4" name="组合 60429"/>
          <p:cNvGrpSpPr/>
          <p:nvPr/>
        </p:nvGrpSpPr>
        <p:grpSpPr>
          <a:xfrm>
            <a:off x="2128838" y="2035175"/>
            <a:ext cx="7180262" cy="1371600"/>
            <a:chOff x="300" y="850"/>
            <a:chExt cx="3537" cy="864"/>
          </a:xfrm>
        </p:grpSpPr>
        <p:pic>
          <p:nvPicPr>
            <p:cNvPr id="16392" name="Picture 20" descr="男天使副本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00" y="850"/>
              <a:ext cx="838" cy="86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6393" name="AutoShape 27"/>
            <p:cNvSpPr/>
            <p:nvPr/>
          </p:nvSpPr>
          <p:spPr>
            <a:xfrm>
              <a:off x="1284" y="1259"/>
              <a:ext cx="2298" cy="345"/>
            </a:xfrm>
            <a:prstGeom prst="wedgeRoundRectCallout">
              <a:avLst>
                <a:gd name="adj1" fmla="val -58134"/>
                <a:gd name="adj2" fmla="val -15796"/>
                <a:gd name="adj3" fmla="val 16667"/>
              </a:avLst>
            </a:prstGeom>
            <a:solidFill>
              <a:srgbClr val="FFFFFF"/>
            </a:solidFill>
            <a:ln w="19050" cap="flat" cmpd="sng">
              <a:solidFill>
                <a:srgbClr val="FF66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pPr defTabSz="914400">
                <a:lnSpc>
                  <a:spcPct val="120000"/>
                </a:lnSpc>
              </a:pPr>
              <a:endPara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endParaRPr>
            </a:p>
          </p:txBody>
        </p:sp>
        <p:sp>
          <p:nvSpPr>
            <p:cNvPr id="16394" name="矩形 60428"/>
            <p:cNvSpPr/>
            <p:nvPr/>
          </p:nvSpPr>
          <p:spPr>
            <a:xfrm>
              <a:off x="1306" y="1341"/>
              <a:ext cx="2531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zh-CN" altLang="en-US" sz="2400" b="1" dirty="0">
                  <a:solidFill>
                    <a:schemeClr val="hlink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提示：正方体是特殊的长方体哟！</a:t>
              </a:r>
              <a:endParaRPr lang="zh-CN" altLang="en-US" sz="2400" b="1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pic>
        <p:nvPicPr>
          <p:cNvPr id="1639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1190" y="4131310"/>
            <a:ext cx="1889125" cy="19069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18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790700" y="111443"/>
            <a:ext cx="6994525" cy="850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0" cap="none" spc="0" normalizeH="0" baseline="0" noProof="0" dirty="0"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+mn-ea"/>
                <a:cs typeface="+mj-cs"/>
              </a:rPr>
              <a:t>二、探索新知</a:t>
            </a:r>
            <a:endParaRPr kumimoji="0" lang="zh-CN" altLang="en-US" sz="4000" kern="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+mn-ea"/>
              <a:cs typeface="+mj-cs"/>
            </a:endParaRPr>
          </a:p>
        </p:txBody>
      </p:sp>
      <p:pic>
        <p:nvPicPr>
          <p:cNvPr id="18438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2648" y="3020060"/>
            <a:ext cx="2811462" cy="2832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6" name="文本框 32308"/>
          <p:cNvSpPr txBox="1"/>
          <p:nvPr/>
        </p:nvSpPr>
        <p:spPr>
          <a:xfrm>
            <a:off x="2327275" y="1757045"/>
            <a:ext cx="7810500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实验要求：打开</a:t>
            </a:r>
            <a:r>
              <a:rPr lang="en-US" altLang="zh-CN" sz="2400" b="1" dirty="0">
                <a:sym typeface="+mn-ea"/>
              </a:rPr>
              <a:t>3D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积木软件，使用棱长为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1cm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的正方体摆出不同尺寸的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个正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方体，验证其体积公式是否正确。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251" name="文本框 32409"/>
          <p:cNvSpPr txBox="1"/>
          <p:nvPr/>
        </p:nvSpPr>
        <p:spPr>
          <a:xfrm>
            <a:off x="2202180" y="1111885"/>
            <a:ext cx="29089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探究实验</a:t>
            </a:r>
            <a:r>
              <a:rPr lang="en-US" altLang="zh-CN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36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2" name="Rectangle 44"/>
          <p:cNvSpPr/>
          <p:nvPr/>
        </p:nvSpPr>
        <p:spPr>
          <a:xfrm>
            <a:off x="7294880" y="3020060"/>
            <a:ext cx="2494280" cy="42481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18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1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18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r>
              <a:rPr lang="en-US" altLang="zh-CN" sz="1800" b="1" dirty="0">
                <a:solidFill>
                  <a:srgbClr val="FF33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×</a:t>
            </a:r>
            <a:r>
              <a:rPr lang="zh-CN" altLang="en-US" sz="18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棱长</a:t>
            </a:r>
            <a:endParaRPr lang="zh-CN" altLang="en-US" sz="1800" b="1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3" name="Rectangle 43"/>
          <p:cNvSpPr/>
          <p:nvPr/>
        </p:nvSpPr>
        <p:spPr>
          <a:xfrm>
            <a:off x="5453380" y="3020060"/>
            <a:ext cx="3455988" cy="424815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>
            <a:spAutoFit/>
          </a:bodyPr>
          <a:p>
            <a:pPr defTabSz="914400">
              <a:lnSpc>
                <a:spcPct val="120000"/>
              </a:lnSpc>
              <a:spcBef>
                <a:spcPct val="20000"/>
              </a:spcBef>
            </a:pPr>
            <a:r>
              <a:rPr lang="zh-CN" altLang="en-US" sz="1800" b="1" dirty="0">
                <a:latin typeface="宋体" panose="02010600030101010101" pitchFamily="2" charset="-122"/>
                <a:ea typeface="宋体" panose="02010600030101010101" pitchFamily="2" charset="-122"/>
                <a:sym typeface="Calibri" panose="020F0502020204030204" pitchFamily="34" charset="0"/>
              </a:rPr>
              <a:t>正方体的体积</a:t>
            </a:r>
            <a:r>
              <a:rPr lang="zh-CN" altLang="en-US" sz="1800" b="1" dirty="0">
                <a:latin typeface="楷体_GB2312" panose="02010609030101010101" pitchFamily="49" charset="-122"/>
                <a:ea typeface="楷体_GB2312" panose="02010609030101010101" pitchFamily="49" charset="-122"/>
                <a:sym typeface="Calibri" panose="020F0502020204030204" pitchFamily="34" charset="0"/>
              </a:rPr>
              <a:t>＝</a:t>
            </a:r>
            <a:endParaRPr lang="zh-CN" altLang="en-US" sz="1800" b="1" dirty="0">
              <a:latin typeface="楷体_GB2312" panose="02010609030101010101" pitchFamily="49" charset="-122"/>
              <a:ea typeface="楷体_GB2312" panose="02010609030101010101" pitchFamily="49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3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3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SLIDE_BACKGROUND_TYPE" val="frame"/>
  <p:tag name="KSO_WM_SLIDE_BK_DARK_LIGHT" val="1"/>
  <p:tag name="KSO_WM_UNIT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4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11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LAYERLEVEL" val="1"/>
  <p:tag name="KSO_WM_TAG_VERSION" val="1.0"/>
  <p:tag name="KSO_WM_BEAUTIFY_FLAG" val="#wm#"/>
  <p:tag name="KSO_WM_UNIT_BK_DARK_LIGHT" val="1"/>
</p:tagLst>
</file>

<file path=ppt/tags/tag11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5"/>
</p:tagLst>
</file>

<file path=ppt/tags/tag12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LAYERLEVEL" val="1"/>
  <p:tag name="KSO_WM_TAG_VERSION" val="1.0"/>
  <p:tag name="KSO_WM_BEAUTIFY_FLAG" val="#wm#"/>
  <p:tag name="KSO_WM_UNIT_BK_DARK_LIGHT" val="1"/>
</p:tagLst>
</file>

<file path=ppt/tags/tag12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7"/>
</p:tagLst>
</file>

<file path=ppt/tags/tag13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  <p:tag name="KSO_WM_UNIT_BK_DARK_LIGHT" val="1"/>
</p:tagLst>
</file>

<file path=ppt/tags/tag13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6"/>
</p:tagLst>
</file>

<file path=ppt/tags/tag14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  <p:tag name="KSO_WM_UNIT_BK_DARK_LIGHT" val="1"/>
</p:tagLst>
</file>

<file path=ppt/tags/tag1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LAYERLEVEL" val="1"/>
  <p:tag name="KSO_WM_TAG_VERSION" val="1.0"/>
  <p:tag name="KSO_WM_BEAUTIFY_FLAG" val="#wm#"/>
  <p:tag name="KSO_WM_UNIT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2*i*1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66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66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TEMPLATE_SUBCATEGORY" val="0"/>
  <p:tag name="KSO_WM_TEMPLATE_COLOR_TYPE" val="1"/>
  <p:tag name="KSO_WM_TEMPLATE_THUMBS_INDEX" val="1、2、3、4、6、7、12、14、15、16、17、18、19、20、21"/>
  <p:tag name="KSO_WM_TAG_VERSION" val="1.0"/>
  <p:tag name="KSO_WM_BEAUTIFY_FLAG" val="#wm#"/>
  <p:tag name="KSO_WM_TEMPLATE_CATEGORY" val="custom"/>
  <p:tag name="KSO_WM_TEMPLATE_INDEX" val="20202366"/>
  <p:tag name="KSO_WM_TEMPLATE_MASTER_TYPE" val="1"/>
  <p:tag name="KSO_WM_TEMPLATE_MASTER_THUMB_INDEX" val="18"/>
</p:tagLst>
</file>

<file path=ppt/tags/tag174.xml><?xml version="1.0" encoding="utf-8"?>
<p:tagLst xmlns:p="http://schemas.openxmlformats.org/presentationml/2006/main">
  <p:tag name="KSO_WM_UNIT_ISCONTENTSTITLE" val="0"/>
  <p:tag name="KSO_WM_UNIT_PRESET_TEXT" val="教育公开课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66_1*a*1"/>
  <p:tag name="KSO_WM_TEMPLATE_CATEGORY" val="custom"/>
  <p:tag name="KSO_WM_TEMPLATE_INDEX" val="20202366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UNIT_ISCONTENTSTITLE" val="0"/>
  <p:tag name="KSO_WM_UNIT_PRESET_TEXT" val="一年级一班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366_1*b*1"/>
  <p:tag name="KSO_WM_TEMPLATE_CATEGORY" val="custom"/>
  <p:tag name="KSO_WM_TEMPLATE_INDEX" val="20202366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UNIT_ISCONTENTSTITLE" val="0"/>
  <p:tag name="KSO_WM_UNIT_PRESET_TEXT" val="王小明老师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3"/>
  <p:tag name="KSO_WM_UNIT_ID" val="custom20202366_1*b*3"/>
  <p:tag name="KSO_WM_TEMPLATE_CATEGORY" val="custom"/>
  <p:tag name="KSO_WM_TEMPLATE_INDEX" val="20202366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ISCONTENTSTITLE" val="0"/>
  <p:tag name="KSO_WM_UNIT_PRESET_TEXT" val="一年级一班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366_1*b*1"/>
  <p:tag name="KSO_WM_TEMPLATE_CATEGORY" val="custom"/>
  <p:tag name="KSO_WM_TEMPLATE_INDEX" val="20202366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TEMPLATE_THUMBS_INDEX" val="1、2、3、4、6、7、12、14、15、16、17、18、19、20、21"/>
  <p:tag name="KSO_WM_SLIDE_ID" val="custom20202366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366"/>
  <p:tag name="KSO_WM_SLIDE_LAYOUT" val="a_b"/>
  <p:tag name="KSO_WM_SLIDE_LAYOUT_CNT" val="1_3"/>
</p:tagLst>
</file>

<file path=ppt/tags/tag179.xml><?xml version="1.0" encoding="utf-8"?>
<p:tagLst xmlns:p="http://schemas.openxmlformats.org/presentationml/2006/main">
  <p:tag name="KSO_WM_UNIT_ISCONTENTSTITLE" val="0"/>
  <p:tag name="KSO_WM_UNIT_NOCLEAR" val="1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66_21*a*1"/>
  <p:tag name="KSO_WM_TEMPLATE_CATEGORY" val="custom"/>
  <p:tag name="KSO_WM_TEMPLATE_INDEX" val="20202366"/>
  <p:tag name="KSO_WM_UNIT_LAYERLEVEL" val="1"/>
  <p:tag name="KSO_WM_TAG_VERSION" val="1.0"/>
  <p:tag name="KSO_WM_BEAUTIFY_FLAG" val="#wm#"/>
  <p:tag name="KSO_WM_UNIT_PRESET_TEXT" val="谢谢观赏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ISCONTENTSTITLE" val="0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366_21*b*1"/>
  <p:tag name="KSO_WM_TEMPLATE_CATEGORY" val="custom"/>
  <p:tag name="KSO_WM_TEMPLATE_INDEX" val="20202366"/>
  <p:tag name="KSO_WM_UNIT_LAYERLEVEL" val="1"/>
  <p:tag name="KSO_WM_TAG_VERSION" val="1.0"/>
  <p:tag name="KSO_WM_BEAUTIFY_FLAG" val="#wm#"/>
  <p:tag name="KSO_WM_UNIT_PRESET_TEXT" val="单击此处添加副标题"/>
</p:tagLst>
</file>

<file path=ppt/tags/tag181.xml><?xml version="1.0" encoding="utf-8"?>
<p:tagLst xmlns:p="http://schemas.openxmlformats.org/presentationml/2006/main">
  <p:tag name="KSO_WM_SLIDE_ID" val="custom20202366_21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1"/>
  <p:tag name="KSO_WM_TAG_VERSION" val="1.0"/>
  <p:tag name="KSO_WM_BEAUTIFY_FLAG" val="#wm#"/>
  <p:tag name="KSO_WM_TEMPLATE_CATEGORY" val="custom"/>
  <p:tag name="KSO_WM_TEMPLATE_INDEX" val="20202366"/>
  <p:tag name="KSO_WM_SLIDE_LAYOUT" val="a_b"/>
  <p:tag name="KSO_WM_SLIDE_LAYOUT_CNT" val="1_1"/>
</p:tagLst>
</file>

<file path=ppt/tags/tag182.xml><?xml version="1.0" encoding="utf-8"?>
<p:tagLst xmlns:p="http://schemas.openxmlformats.org/presentationml/2006/main">
  <p:tag name="KSO_WM_DOC_GUID" val="{ee25ba16-62d7-4b29-a741-f52093cbb1e9}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SLIDE_BACKGROUND_MASK_FLAG" val="1"/>
  <p:tag name="KSO_WM_UNIT_TYPE" val="y"/>
  <p:tag name="KSO_WM_UNIT_INDEX" val="2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3*i*1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4*i*1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5*i*1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8*i*1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9*i*1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0*i*1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自定义 70">
      <a:dk1>
        <a:srgbClr val="000000"/>
      </a:dk1>
      <a:lt1>
        <a:srgbClr val="FFFFFF"/>
      </a:lt1>
      <a:dk2>
        <a:srgbClr val="345E7E"/>
      </a:dk2>
      <a:lt2>
        <a:srgbClr val="FFFFFF"/>
      </a:lt2>
      <a:accent1>
        <a:srgbClr val="74BDDE"/>
      </a:accent1>
      <a:accent2>
        <a:srgbClr val="59C6D0"/>
      </a:accent2>
      <a:accent3>
        <a:srgbClr val="63CCB5"/>
      </a:accent3>
      <a:accent4>
        <a:srgbClr val="87CD92"/>
      </a:accent4>
      <a:accent5>
        <a:srgbClr val="B3C875"/>
      </a:accent5>
      <a:accent6>
        <a:srgbClr val="E6BD60"/>
      </a:accent6>
      <a:hlink>
        <a:srgbClr val="658BD5"/>
      </a:hlink>
      <a:folHlink>
        <a:srgbClr val="9F67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70">
    <a:dk1>
      <a:srgbClr val="000000"/>
    </a:dk1>
    <a:lt1>
      <a:srgbClr val="FFFFFF"/>
    </a:lt1>
    <a:dk2>
      <a:srgbClr val="345E7E"/>
    </a:dk2>
    <a:lt2>
      <a:srgbClr val="FFFFFF"/>
    </a:lt2>
    <a:accent1>
      <a:srgbClr val="74BDDE"/>
    </a:accent1>
    <a:accent2>
      <a:srgbClr val="59C6D0"/>
    </a:accent2>
    <a:accent3>
      <a:srgbClr val="63CCB5"/>
    </a:accent3>
    <a:accent4>
      <a:srgbClr val="87CD92"/>
    </a:accent4>
    <a:accent5>
      <a:srgbClr val="B3C875"/>
    </a:accent5>
    <a:accent6>
      <a:srgbClr val="E6BD60"/>
    </a:accent6>
    <a:hlink>
      <a:srgbClr val="658BD5"/>
    </a:hlink>
    <a:folHlink>
      <a:srgbClr val="9F67A3"/>
    </a:folHlink>
  </a:clrScheme>
</a:themeOverride>
</file>

<file path=ppt/theme/themeOverride2.xml><?xml version="1.0" encoding="utf-8"?>
<a:themeOverride xmlns:a="http://schemas.openxmlformats.org/drawingml/2006/main">
  <a:clrScheme name="自定义 70">
    <a:dk1>
      <a:srgbClr val="000000"/>
    </a:dk1>
    <a:lt1>
      <a:srgbClr val="FFFFFF"/>
    </a:lt1>
    <a:dk2>
      <a:srgbClr val="345E7E"/>
    </a:dk2>
    <a:lt2>
      <a:srgbClr val="FFFFFF"/>
    </a:lt2>
    <a:accent1>
      <a:srgbClr val="74BDDE"/>
    </a:accent1>
    <a:accent2>
      <a:srgbClr val="59C6D0"/>
    </a:accent2>
    <a:accent3>
      <a:srgbClr val="63CCB5"/>
    </a:accent3>
    <a:accent4>
      <a:srgbClr val="87CD92"/>
    </a:accent4>
    <a:accent5>
      <a:srgbClr val="B3C875"/>
    </a:accent5>
    <a:accent6>
      <a:srgbClr val="E6BD60"/>
    </a:accent6>
    <a:hlink>
      <a:srgbClr val="658BD5"/>
    </a:hlink>
    <a:folHlink>
      <a:srgbClr val="9F67A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1217</Words>
  <Application>WPS 演示</Application>
  <PresentationFormat>全屏显示(4:3)</PresentationFormat>
  <Paragraphs>232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33" baseType="lpstr">
      <vt:lpstr>Arial</vt:lpstr>
      <vt:lpstr>宋体</vt:lpstr>
      <vt:lpstr>Wingdings</vt:lpstr>
      <vt:lpstr>Calibri</vt:lpstr>
      <vt:lpstr>微软雅黑</vt:lpstr>
      <vt:lpstr>汉仪乐喵体W</vt:lpstr>
      <vt:lpstr>幼圆</vt:lpstr>
      <vt:lpstr>黑体</vt:lpstr>
      <vt:lpstr>楷体_GB2312</vt:lpstr>
      <vt:lpstr>新宋体</vt:lpstr>
      <vt:lpstr>Times New Roman</vt:lpstr>
      <vt:lpstr>Garamond</vt:lpstr>
      <vt:lpstr>Arial Unicode MS</vt:lpstr>
      <vt:lpstr>Office 主题</vt:lpstr>
      <vt:lpstr>2_Office 主题</vt:lpstr>
      <vt:lpstr>1_Office 主题​​</vt:lpstr>
      <vt:lpstr>长方体和正方体的体积</vt:lpstr>
      <vt:lpstr>PowerPoint 演示文稿</vt:lpstr>
      <vt:lpstr>PowerPoint 演示文稿</vt:lpstr>
      <vt:lpstr>二、探索新知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下次再见哦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雨凉</cp:lastModifiedBy>
  <cp:revision>234</cp:revision>
  <dcterms:created xsi:type="dcterms:W3CDTF">2017-06-15T07:08:00Z</dcterms:created>
  <dcterms:modified xsi:type="dcterms:W3CDTF">2020-03-02T03:09:45Z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2052-11.1.0.8525</vt:lpwstr>
  </property>
</Properties>
</file>